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3" r:id="rId1"/>
  </p:sldMasterIdLst>
  <p:notesMasterIdLst>
    <p:notesMasterId r:id="rId92"/>
  </p:notesMasterIdLst>
  <p:sldIdLst>
    <p:sldId id="256" r:id="rId2"/>
    <p:sldId id="261" r:id="rId3"/>
    <p:sldId id="477" r:id="rId4"/>
    <p:sldId id="444" r:id="rId5"/>
    <p:sldId id="445" r:id="rId6"/>
    <p:sldId id="446" r:id="rId7"/>
    <p:sldId id="450" r:id="rId8"/>
    <p:sldId id="383" r:id="rId9"/>
    <p:sldId id="447" r:id="rId10"/>
    <p:sldId id="451" r:id="rId11"/>
    <p:sldId id="448" r:id="rId12"/>
    <p:sldId id="384" r:id="rId13"/>
    <p:sldId id="386" r:id="rId14"/>
    <p:sldId id="478" r:id="rId15"/>
    <p:sldId id="479" r:id="rId16"/>
    <p:sldId id="452" r:id="rId17"/>
    <p:sldId id="480" r:id="rId18"/>
    <p:sldId id="481" r:id="rId19"/>
    <p:sldId id="449" r:id="rId20"/>
    <p:sldId id="453" r:id="rId21"/>
    <p:sldId id="454" r:id="rId22"/>
    <p:sldId id="455" r:id="rId23"/>
    <p:sldId id="462" r:id="rId24"/>
    <p:sldId id="456" r:id="rId25"/>
    <p:sldId id="457" r:id="rId26"/>
    <p:sldId id="458" r:id="rId27"/>
    <p:sldId id="459" r:id="rId28"/>
    <p:sldId id="460" r:id="rId29"/>
    <p:sldId id="461" r:id="rId30"/>
    <p:sldId id="392" r:id="rId31"/>
    <p:sldId id="388" r:id="rId32"/>
    <p:sldId id="394" r:id="rId33"/>
    <p:sldId id="393" r:id="rId34"/>
    <p:sldId id="464" r:id="rId35"/>
    <p:sldId id="465" r:id="rId36"/>
    <p:sldId id="441" r:id="rId37"/>
    <p:sldId id="442" r:id="rId38"/>
    <p:sldId id="443" r:id="rId39"/>
    <p:sldId id="466" r:id="rId40"/>
    <p:sldId id="476" r:id="rId41"/>
    <p:sldId id="467" r:id="rId42"/>
    <p:sldId id="468" r:id="rId43"/>
    <p:sldId id="469" r:id="rId44"/>
    <p:sldId id="470" r:id="rId45"/>
    <p:sldId id="472" r:id="rId46"/>
    <p:sldId id="471" r:id="rId47"/>
    <p:sldId id="473" r:id="rId48"/>
    <p:sldId id="474" r:id="rId49"/>
    <p:sldId id="411" r:id="rId50"/>
    <p:sldId id="412" r:id="rId51"/>
    <p:sldId id="410" r:id="rId52"/>
    <p:sldId id="413" r:id="rId53"/>
    <p:sldId id="414" r:id="rId54"/>
    <p:sldId id="415" r:id="rId55"/>
    <p:sldId id="416" r:id="rId56"/>
    <p:sldId id="417" r:id="rId57"/>
    <p:sldId id="418" r:id="rId58"/>
    <p:sldId id="419" r:id="rId59"/>
    <p:sldId id="420" r:id="rId60"/>
    <p:sldId id="421" r:id="rId61"/>
    <p:sldId id="422" r:id="rId62"/>
    <p:sldId id="423" r:id="rId63"/>
    <p:sldId id="424" r:id="rId64"/>
    <p:sldId id="426" r:id="rId65"/>
    <p:sldId id="425" r:id="rId66"/>
    <p:sldId id="427" r:id="rId67"/>
    <p:sldId id="428" r:id="rId68"/>
    <p:sldId id="429" r:id="rId69"/>
    <p:sldId id="430" r:id="rId70"/>
    <p:sldId id="431" r:id="rId71"/>
    <p:sldId id="432" r:id="rId72"/>
    <p:sldId id="433" r:id="rId73"/>
    <p:sldId id="434" r:id="rId74"/>
    <p:sldId id="435" r:id="rId75"/>
    <p:sldId id="436" r:id="rId76"/>
    <p:sldId id="437" r:id="rId77"/>
    <p:sldId id="438" r:id="rId78"/>
    <p:sldId id="439" r:id="rId79"/>
    <p:sldId id="440" r:id="rId80"/>
    <p:sldId id="402" r:id="rId81"/>
    <p:sldId id="403" r:id="rId82"/>
    <p:sldId id="397" r:id="rId83"/>
    <p:sldId id="398" r:id="rId84"/>
    <p:sldId id="404" r:id="rId85"/>
    <p:sldId id="405" r:id="rId86"/>
    <p:sldId id="406" r:id="rId87"/>
    <p:sldId id="407" r:id="rId88"/>
    <p:sldId id="408" r:id="rId89"/>
    <p:sldId id="409" r:id="rId90"/>
    <p:sldId id="282" r:id="rId9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EC6"/>
    <a:srgbClr val="1A59D8"/>
    <a:srgbClr val="26BE8F"/>
    <a:srgbClr val="99CC00"/>
    <a:srgbClr val="00FFFF"/>
    <a:srgbClr val="13DFDA"/>
    <a:srgbClr val="0A5637"/>
    <a:srgbClr val="425B05"/>
    <a:srgbClr val="85053C"/>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8" d="100"/>
          <a:sy n="88" d="100"/>
        </p:scale>
        <p:origin x="684" y="64"/>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49B9D4-838D-43E4-80C1-30AD872C2326}" type="datetimeFigureOut">
              <a:rPr lang="en-IN" smtClean="0"/>
              <a:t>28-11-2025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F9B6B6-033B-46AB-8914-DB0D48A1E778}" type="slidenum">
              <a:rPr lang="en-IN" smtClean="0"/>
              <a:t>‹#›</a:t>
            </a:fld>
            <a:endParaRPr lang="en-IN"/>
          </a:p>
        </p:txBody>
      </p:sp>
    </p:spTree>
    <p:extLst>
      <p:ext uri="{BB962C8B-B14F-4D97-AF65-F5344CB8AC3E}">
        <p14:creationId xmlns:p14="http://schemas.microsoft.com/office/powerpoint/2010/main" val="239843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Client Overview</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Client is a territorial police force responsible for policing a city in North West England. The service area is 647 square kilometres with a population of around 1.5 million. As of March 2009 the service has 4,494 police officers, 2,221 staff, 442 police community support officers and 420 special constables.</a:t>
            </a:r>
          </a:p>
          <a:p>
            <a:r>
              <a:rPr lang="en-IN" sz="1200" b="1" kern="1200" dirty="0">
                <a:solidFill>
                  <a:schemeClr val="tx1"/>
                </a:solidFill>
                <a:effectLst/>
                <a:latin typeface="+mn-lt"/>
                <a:ea typeface="+mn-ea"/>
                <a:cs typeface="+mn-cs"/>
              </a:rPr>
              <a:t>Business Challenge</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Client had a conventional data management system in place. They were unable to replace it due to security concerns. The Client was looking for a trusted partner who can replace an existing system with an advanced Business Intelligence tool. They wanted to deliver accurate and relevant crime information from their central data warehouse to a set of users to enable data driven business decisions. </a:t>
            </a:r>
          </a:p>
          <a:p>
            <a:r>
              <a:rPr lang="en-IN" sz="1200" b="1" kern="1200" dirty="0">
                <a:solidFill>
                  <a:schemeClr val="tx1"/>
                </a:solidFill>
                <a:effectLst/>
                <a:latin typeface="+mn-lt"/>
                <a:ea typeface="+mn-ea"/>
                <a:cs typeface="+mn-cs"/>
              </a:rPr>
              <a:t>Business Solution</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Acuma initiated a migration to Microsoft BI by installing the necessary software and prototyping the functionality needed for a large number of reports and dashboards. After understanding the existing functionality, Acuma recommended using SQL Server Reporting Services and then other tools as further capabilities are identified. The result was a successful proof of concept and overall solution design for the migration and detailed approach and estimates to complete the work.</a:t>
            </a:r>
          </a:p>
          <a:p>
            <a:r>
              <a:rPr lang="en-IN" sz="1200" kern="1200" dirty="0">
                <a:solidFill>
                  <a:schemeClr val="tx1"/>
                </a:solidFill>
                <a:effectLst/>
                <a:latin typeface="+mn-lt"/>
                <a:ea typeface="+mn-ea"/>
                <a:cs typeface="+mn-cs"/>
              </a:rPr>
              <a:t>On successful completion of the prototyping phase, Acuma team began the live migration with the following deliverables:</a:t>
            </a:r>
          </a:p>
          <a:p>
            <a:pPr lvl="0"/>
            <a:r>
              <a:rPr lang="en-IN" sz="1200" kern="1200" dirty="0">
                <a:solidFill>
                  <a:schemeClr val="tx1"/>
                </a:solidFill>
                <a:effectLst/>
                <a:latin typeface="+mn-lt"/>
                <a:ea typeface="+mn-ea"/>
                <a:cs typeface="+mn-cs"/>
              </a:rPr>
              <a:t>Platform installation and configuration of the latest Microsoft BI tools</a:t>
            </a:r>
          </a:p>
          <a:p>
            <a:pPr lvl="0"/>
            <a:r>
              <a:rPr lang="en-IN" sz="1200" kern="1200" dirty="0">
                <a:solidFill>
                  <a:schemeClr val="tx1"/>
                </a:solidFill>
                <a:effectLst/>
                <a:latin typeface="+mn-lt"/>
                <a:ea typeface="+mn-ea"/>
                <a:cs typeface="+mn-cs"/>
              </a:rPr>
              <a:t>Development of new reports and migration of existing reports and dashboards</a:t>
            </a:r>
          </a:p>
          <a:p>
            <a:pPr lvl="0"/>
            <a:r>
              <a:rPr lang="en-IN" sz="1200" kern="1200" dirty="0">
                <a:solidFill>
                  <a:schemeClr val="tx1"/>
                </a:solidFill>
                <a:effectLst/>
                <a:latin typeface="+mn-lt"/>
                <a:ea typeface="+mn-ea"/>
                <a:cs typeface="+mn-cs"/>
              </a:rPr>
              <a:t>Customised BI Portal</a:t>
            </a:r>
          </a:p>
          <a:p>
            <a:pPr lvl="0"/>
            <a:r>
              <a:rPr lang="en-IN" sz="1200" kern="1200" dirty="0">
                <a:solidFill>
                  <a:schemeClr val="tx1"/>
                </a:solidFill>
                <a:effectLst/>
                <a:latin typeface="+mn-lt"/>
                <a:ea typeface="+mn-ea"/>
                <a:cs typeface="+mn-cs"/>
              </a:rPr>
              <a:t>Migration of existing functionalities to the new platform</a:t>
            </a:r>
          </a:p>
          <a:p>
            <a:pPr lvl="0"/>
            <a:r>
              <a:rPr lang="en-IN" sz="1200" kern="1200" dirty="0">
                <a:solidFill>
                  <a:schemeClr val="tx1"/>
                </a:solidFill>
                <a:effectLst/>
                <a:latin typeface="+mn-lt"/>
                <a:ea typeface="+mn-ea"/>
                <a:cs typeface="+mn-cs"/>
              </a:rPr>
              <a:t>Support for UAT and Go-live</a:t>
            </a:r>
          </a:p>
          <a:p>
            <a:pPr lvl="0"/>
            <a:r>
              <a:rPr lang="en-IN" sz="1200" kern="1200" dirty="0">
                <a:solidFill>
                  <a:schemeClr val="tx1"/>
                </a:solidFill>
                <a:effectLst/>
                <a:latin typeface="+mn-lt"/>
                <a:ea typeface="+mn-ea"/>
                <a:cs typeface="+mn-cs"/>
              </a:rPr>
              <a:t>Desk side support, knowledge transfer and user training to the BI team on the Microsoft products</a:t>
            </a:r>
          </a:p>
          <a:p>
            <a:r>
              <a:rPr lang="en-IN" sz="1200" kern="1200" dirty="0">
                <a:solidFill>
                  <a:schemeClr val="tx1"/>
                </a:solidFill>
                <a:effectLst/>
                <a:latin typeface="+mn-lt"/>
                <a:ea typeface="+mn-ea"/>
                <a:cs typeface="+mn-cs"/>
              </a:rPr>
              <a:t>Apart from the original solution, Acuma also provided features such use of maps to identify various types of crime clusters as well as potential lawbreakers who reside in or commit crime in the local area.</a:t>
            </a:r>
          </a:p>
          <a:p>
            <a:r>
              <a:rPr lang="en-IN" sz="1200" b="1" kern="1200" dirty="0">
                <a:solidFill>
                  <a:schemeClr val="tx1"/>
                </a:solidFill>
                <a:effectLst/>
                <a:latin typeface="+mn-lt"/>
                <a:ea typeface="+mn-ea"/>
                <a:cs typeface="+mn-cs"/>
              </a:rPr>
              <a:t>Business Benefits</a:t>
            </a:r>
            <a:endParaRPr lang="en-IN" sz="1200" kern="1200" dirty="0">
              <a:solidFill>
                <a:schemeClr val="tx1"/>
              </a:solidFill>
              <a:effectLst/>
              <a:latin typeface="+mn-lt"/>
              <a:ea typeface="+mn-ea"/>
              <a:cs typeface="+mn-cs"/>
            </a:endParaRPr>
          </a:p>
          <a:p>
            <a:pPr lvl="0"/>
            <a:r>
              <a:rPr lang="en-IN" sz="1200" kern="1200" dirty="0">
                <a:solidFill>
                  <a:schemeClr val="tx1"/>
                </a:solidFill>
                <a:effectLst/>
                <a:latin typeface="+mn-lt"/>
                <a:ea typeface="+mn-ea"/>
                <a:cs typeface="+mn-cs"/>
              </a:rPr>
              <a:t>An integrated view of the crime and incident data that allows the Client to make data driven decisions</a:t>
            </a:r>
          </a:p>
          <a:p>
            <a:pPr lvl="0"/>
            <a:r>
              <a:rPr lang="en-IN" sz="1200" kern="1200" dirty="0">
                <a:solidFill>
                  <a:schemeClr val="tx1"/>
                </a:solidFill>
                <a:effectLst/>
                <a:latin typeface="+mn-lt"/>
                <a:ea typeface="+mn-ea"/>
                <a:cs typeface="+mn-cs"/>
              </a:rPr>
              <a:t>Increased data credibility and easy access to critical information</a:t>
            </a:r>
          </a:p>
          <a:p>
            <a:pPr lvl="0"/>
            <a:r>
              <a:rPr lang="en-IN" sz="1200" b="1" kern="1200" dirty="0">
                <a:solidFill>
                  <a:schemeClr val="tx1"/>
                </a:solidFill>
                <a:effectLst/>
                <a:latin typeface="+mn-lt"/>
                <a:ea typeface="+mn-ea"/>
                <a:cs typeface="+mn-cs"/>
              </a:rPr>
              <a:t>‘N’ </a:t>
            </a:r>
            <a:r>
              <a:rPr lang="en-IN" sz="1200" kern="1200" dirty="0">
                <a:solidFill>
                  <a:schemeClr val="tx1"/>
                </a:solidFill>
                <a:effectLst/>
                <a:latin typeface="+mn-lt"/>
                <a:ea typeface="+mn-ea"/>
                <a:cs typeface="+mn-cs"/>
              </a:rPr>
              <a:t>number of reports are generated daily</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D9091585-E16F-414D-A53C-0FB2C73247E6}" type="slidenum">
              <a:rPr lang="en-IN" smtClean="0"/>
              <a:t>90</a:t>
            </a:fld>
            <a:endParaRPr lang="en-IN" dirty="0"/>
          </a:p>
        </p:txBody>
      </p:sp>
    </p:spTree>
    <p:extLst>
      <p:ext uri="{BB962C8B-B14F-4D97-AF65-F5344CB8AC3E}">
        <p14:creationId xmlns:p14="http://schemas.microsoft.com/office/powerpoint/2010/main" val="406564393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Cover Slide">
    <p:bg>
      <p:bgPr>
        <a:blipFill dpi="0" rotWithShape="1">
          <a:blip r:embed="rId2">
            <a:lum/>
          </a:blip>
          <a:srcRect/>
          <a:stretch>
            <a:fillRect l="-2000" t="-4000" r="-2000" b="-4000"/>
          </a:stretch>
        </a:blipFill>
        <a:effectLst/>
      </p:bgPr>
    </p:bg>
    <p:spTree>
      <p:nvGrpSpPr>
        <p:cNvPr id="1" name=""/>
        <p:cNvGrpSpPr/>
        <p:nvPr/>
      </p:nvGrpSpPr>
      <p:grpSpPr>
        <a:xfrm>
          <a:off x="0" y="0"/>
          <a:ext cx="0" cy="0"/>
          <a:chOff x="0" y="0"/>
          <a:chExt cx="0" cy="0"/>
        </a:xfrm>
      </p:grpSpPr>
      <p:sp>
        <p:nvSpPr>
          <p:cNvPr id="10" name="Footer Placeholder 3"/>
          <p:cNvSpPr txBox="1">
            <a:spLocks/>
          </p:cNvSpPr>
          <p:nvPr/>
        </p:nvSpPr>
        <p:spPr>
          <a:xfrm>
            <a:off x="274320" y="4572000"/>
            <a:ext cx="4481286"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050" b="0" dirty="0">
                <a:solidFill>
                  <a:schemeClr val="tx1">
                    <a:lumMod val="75000"/>
                    <a:lumOff val="25000"/>
                  </a:schemeClr>
                </a:solidFill>
                <a:latin typeface="+mj-lt"/>
                <a:cs typeface="Arial" panose="020B0604020202020204" pitchFamily="34" charset="0"/>
              </a:rPr>
              <a:t>info@saksoft.com  |</a:t>
            </a:r>
            <a:r>
              <a:rPr lang="en-IN" sz="1050" b="0" baseline="0" dirty="0">
                <a:solidFill>
                  <a:schemeClr val="tx1">
                    <a:lumMod val="75000"/>
                    <a:lumOff val="25000"/>
                  </a:schemeClr>
                </a:solidFill>
                <a:latin typeface="+mj-lt"/>
                <a:cs typeface="Arial" panose="020B0604020202020204" pitchFamily="34" charset="0"/>
              </a:rPr>
              <a:t> </a:t>
            </a:r>
            <a:r>
              <a:rPr lang="en-IN" sz="1050" b="0" dirty="0">
                <a:solidFill>
                  <a:schemeClr val="tx1">
                    <a:lumMod val="75000"/>
                    <a:lumOff val="25000"/>
                  </a:schemeClr>
                </a:solidFill>
                <a:latin typeface="+mj-lt"/>
                <a:cs typeface="Arial" panose="020B0604020202020204" pitchFamily="34" charset="0"/>
              </a:rPr>
              <a:t>www.saksoft.com</a:t>
            </a:r>
          </a:p>
        </p:txBody>
      </p:sp>
      <p:pic>
        <p:nvPicPr>
          <p:cNvPr id="2051" name="Picture 3" descr="D:\projects_2015\saksoft\marketing-kit\new\saksoft\logo\Saksoft-logo_mediu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 y="270960"/>
            <a:ext cx="2003073" cy="417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sz="quarter" idx="10" hasCustomPrompt="1"/>
          </p:nvPr>
        </p:nvSpPr>
        <p:spPr>
          <a:xfrm>
            <a:off x="487998" y="2299595"/>
            <a:ext cx="3573462" cy="557213"/>
          </a:xfrm>
        </p:spPr>
        <p:txBody>
          <a:bodyPr tIns="45720" anchor="ctr"/>
          <a:lstStyle>
            <a:lvl1pPr marL="0" indent="0">
              <a:lnSpc>
                <a:spcPct val="100000"/>
              </a:lnSpc>
              <a:buNone/>
              <a:defRPr b="1" baseline="0">
                <a:solidFill>
                  <a:schemeClr val="tx1">
                    <a:lumMod val="85000"/>
                    <a:lumOff val="15000"/>
                  </a:schemeClr>
                </a:solidFill>
              </a:defRPr>
            </a:lvl1pPr>
          </a:lstStyle>
          <a:p>
            <a:pPr lvl="0"/>
            <a:r>
              <a:rPr lang="en-US" dirty="0"/>
              <a:t>Title goes here</a:t>
            </a:r>
          </a:p>
        </p:txBody>
      </p:sp>
      <p:cxnSp>
        <p:nvCxnSpPr>
          <p:cNvPr id="13" name="Straight Connector 12"/>
          <p:cNvCxnSpPr/>
          <p:nvPr/>
        </p:nvCxnSpPr>
        <p:spPr>
          <a:xfrm>
            <a:off x="457200" y="2293144"/>
            <a:ext cx="0" cy="557213"/>
          </a:xfrm>
          <a:prstGeom prst="line">
            <a:avLst/>
          </a:prstGeom>
          <a:ln w="41275">
            <a:solidFill>
              <a:srgbClr val="FF9933"/>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4">
            <a:duotone>
              <a:prstClr val="black"/>
              <a:schemeClr val="accent6">
                <a:tint val="45000"/>
                <a:satMod val="400000"/>
              </a:schemeClr>
            </a:duotone>
            <a:lum bright="-58000" contrast="74000"/>
          </a:blip>
          <a:stretch>
            <a:fillRect/>
          </a:stretch>
        </p:blipFill>
        <p:spPr>
          <a:xfrm>
            <a:off x="7193606" y="202448"/>
            <a:ext cx="1006257" cy="512445"/>
          </a:xfrm>
          <a:prstGeom prst="rect">
            <a:avLst/>
          </a:prstGeom>
        </p:spPr>
      </p:pic>
      <p:pic>
        <p:nvPicPr>
          <p:cNvPr id="9" name="Picture 8"/>
          <p:cNvPicPr>
            <a:picLocks noChangeAspect="1"/>
          </p:cNvPicPr>
          <p:nvPr/>
        </p:nvPicPr>
        <p:blipFill>
          <a:blip r:embed="rId4">
            <a:duotone>
              <a:prstClr val="black"/>
              <a:schemeClr val="accent6">
                <a:tint val="45000"/>
                <a:satMod val="400000"/>
              </a:schemeClr>
            </a:duotone>
            <a:lum bright="-58000" contrast="74000"/>
          </a:blip>
          <a:stretch>
            <a:fillRect/>
          </a:stretch>
        </p:blipFill>
        <p:spPr>
          <a:xfrm>
            <a:off x="5087431" y="295322"/>
            <a:ext cx="723759" cy="368581"/>
          </a:xfrm>
          <a:prstGeom prst="rect">
            <a:avLst/>
          </a:prstGeom>
        </p:spPr>
      </p:pic>
      <p:pic>
        <p:nvPicPr>
          <p:cNvPr id="3" name="Picture 2"/>
          <p:cNvPicPr>
            <a:picLocks noChangeAspect="1"/>
          </p:cNvPicPr>
          <p:nvPr/>
        </p:nvPicPr>
        <p:blipFill>
          <a:blip r:embed="rId5"/>
          <a:stretch>
            <a:fillRect/>
          </a:stretch>
        </p:blipFill>
        <p:spPr>
          <a:xfrm rot="593482">
            <a:off x="5769057" y="2535356"/>
            <a:ext cx="1102500" cy="630000"/>
          </a:xfrm>
          <a:prstGeom prst="rect">
            <a:avLst/>
          </a:prstGeom>
        </p:spPr>
      </p:pic>
      <p:pic>
        <p:nvPicPr>
          <p:cNvPr id="5" name="Picture 4"/>
          <p:cNvPicPr>
            <a:picLocks noChangeAspect="1"/>
          </p:cNvPicPr>
          <p:nvPr/>
        </p:nvPicPr>
        <p:blipFill>
          <a:blip r:embed="rId6"/>
          <a:stretch>
            <a:fillRect/>
          </a:stretch>
        </p:blipFill>
        <p:spPr>
          <a:xfrm flipH="1">
            <a:off x="8116741" y="3134833"/>
            <a:ext cx="742650" cy="649235"/>
          </a:xfrm>
          <a:prstGeom prst="rect">
            <a:avLst/>
          </a:prstGeom>
        </p:spPr>
      </p:pic>
      <p:pic>
        <p:nvPicPr>
          <p:cNvPr id="6" name="Picture 5"/>
          <p:cNvPicPr>
            <a:picLocks noChangeAspect="1"/>
          </p:cNvPicPr>
          <p:nvPr/>
        </p:nvPicPr>
        <p:blipFill>
          <a:blip r:embed="rId7"/>
          <a:stretch>
            <a:fillRect/>
          </a:stretch>
        </p:blipFill>
        <p:spPr>
          <a:xfrm>
            <a:off x="7276735" y="4320771"/>
            <a:ext cx="1582656" cy="759675"/>
          </a:xfrm>
          <a:prstGeom prst="rect">
            <a:avLst/>
          </a:prstGeom>
        </p:spPr>
      </p:pic>
      <p:sp>
        <p:nvSpPr>
          <p:cNvPr id="14" name="Rectangle 13"/>
          <p:cNvSpPr/>
          <p:nvPr/>
        </p:nvSpPr>
        <p:spPr>
          <a:xfrm>
            <a:off x="7679852" y="4456854"/>
            <a:ext cx="1464148" cy="686646"/>
          </a:xfrm>
          <a:custGeom>
            <a:avLst/>
            <a:gdLst>
              <a:gd name="connsiteX0" fmla="*/ 0 w 1463040"/>
              <a:gd name="connsiteY0" fmla="*/ 0 h 205740"/>
              <a:gd name="connsiteX1" fmla="*/ 1463040 w 1463040"/>
              <a:gd name="connsiteY1" fmla="*/ 0 h 205740"/>
              <a:gd name="connsiteX2" fmla="*/ 1463040 w 1463040"/>
              <a:gd name="connsiteY2" fmla="*/ 205740 h 205740"/>
              <a:gd name="connsiteX3" fmla="*/ 0 w 1463040"/>
              <a:gd name="connsiteY3" fmla="*/ 205740 h 205740"/>
              <a:gd name="connsiteX4" fmla="*/ 0 w 1463040"/>
              <a:gd name="connsiteY4" fmla="*/ 0 h 205740"/>
              <a:gd name="connsiteX0" fmla="*/ 0 w 1463040"/>
              <a:gd name="connsiteY0" fmla="*/ 0 h 205740"/>
              <a:gd name="connsiteX1" fmla="*/ 467360 w 1463040"/>
              <a:gd name="connsiteY1" fmla="*/ 0 h 205740"/>
              <a:gd name="connsiteX2" fmla="*/ 1463040 w 1463040"/>
              <a:gd name="connsiteY2" fmla="*/ 0 h 205740"/>
              <a:gd name="connsiteX3" fmla="*/ 1463040 w 1463040"/>
              <a:gd name="connsiteY3" fmla="*/ 205740 h 205740"/>
              <a:gd name="connsiteX4" fmla="*/ 0 w 1463040"/>
              <a:gd name="connsiteY4" fmla="*/ 205740 h 205740"/>
              <a:gd name="connsiteX5" fmla="*/ 0 w 1463040"/>
              <a:gd name="connsiteY5" fmla="*/ 0 h 205740"/>
              <a:gd name="connsiteX0" fmla="*/ 127838 w 1590878"/>
              <a:gd name="connsiteY0" fmla="*/ 15240 h 220980"/>
              <a:gd name="connsiteX1" fmla="*/ 595198 w 1590878"/>
              <a:gd name="connsiteY1" fmla="*/ 15240 h 220980"/>
              <a:gd name="connsiteX2" fmla="*/ 1590878 w 1590878"/>
              <a:gd name="connsiteY2" fmla="*/ 15240 h 220980"/>
              <a:gd name="connsiteX3" fmla="*/ 1590878 w 1590878"/>
              <a:gd name="connsiteY3" fmla="*/ 220980 h 220980"/>
              <a:gd name="connsiteX4" fmla="*/ 127838 w 1590878"/>
              <a:gd name="connsiteY4" fmla="*/ 220980 h 220980"/>
              <a:gd name="connsiteX5" fmla="*/ 127838 w 1590878"/>
              <a:gd name="connsiteY5" fmla="*/ 15240 h 220980"/>
              <a:gd name="connsiteX0" fmla="*/ 127838 w 1597652"/>
              <a:gd name="connsiteY0" fmla="*/ 15240 h 220980"/>
              <a:gd name="connsiteX1" fmla="*/ 595198 w 1597652"/>
              <a:gd name="connsiteY1" fmla="*/ 15240 h 220980"/>
              <a:gd name="connsiteX2" fmla="*/ 1597652 w 1597652"/>
              <a:gd name="connsiteY2" fmla="*/ 15240 h 220980"/>
              <a:gd name="connsiteX3" fmla="*/ 1590878 w 1597652"/>
              <a:gd name="connsiteY3" fmla="*/ 220980 h 220980"/>
              <a:gd name="connsiteX4" fmla="*/ 127838 w 1597652"/>
              <a:gd name="connsiteY4" fmla="*/ 220980 h 220980"/>
              <a:gd name="connsiteX5" fmla="*/ 127838 w 1597652"/>
              <a:gd name="connsiteY5" fmla="*/ 15240 h 220980"/>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437603 w 1534884"/>
              <a:gd name="connsiteY0" fmla="*/ 460586 h 686646"/>
              <a:gd name="connsiteX1" fmla="*/ 1081069 w 1534884"/>
              <a:gd name="connsiteY1" fmla="*/ 501226 h 686646"/>
              <a:gd name="connsiteX2" fmla="*/ 1534884 w 1534884"/>
              <a:gd name="connsiteY2" fmla="*/ 0 h 686646"/>
              <a:gd name="connsiteX3" fmla="*/ 1534883 w 1534884"/>
              <a:gd name="connsiteY3" fmla="*/ 686646 h 686646"/>
              <a:gd name="connsiteX4" fmla="*/ 71843 w 1534884"/>
              <a:gd name="connsiteY4" fmla="*/ 686646 h 686646"/>
              <a:gd name="connsiteX5" fmla="*/ 437603 w 1534884"/>
              <a:gd name="connsiteY5" fmla="*/ 460586 h 686646"/>
              <a:gd name="connsiteX0" fmla="*/ 680640 w 1513761"/>
              <a:gd name="connsiteY0" fmla="*/ 474133 h 686646"/>
              <a:gd name="connsiteX1" fmla="*/ 1059946 w 1513761"/>
              <a:gd name="connsiteY1" fmla="*/ 501226 h 686646"/>
              <a:gd name="connsiteX2" fmla="*/ 1513761 w 1513761"/>
              <a:gd name="connsiteY2" fmla="*/ 0 h 686646"/>
              <a:gd name="connsiteX3" fmla="*/ 1513760 w 1513761"/>
              <a:gd name="connsiteY3" fmla="*/ 686646 h 686646"/>
              <a:gd name="connsiteX4" fmla="*/ 50720 w 1513761"/>
              <a:gd name="connsiteY4" fmla="*/ 686646 h 686646"/>
              <a:gd name="connsiteX5" fmla="*/ 680640 w 1513761"/>
              <a:gd name="connsiteY5" fmla="*/ 474133 h 686646"/>
              <a:gd name="connsiteX0" fmla="*/ 737074 w 1570195"/>
              <a:gd name="connsiteY0" fmla="*/ 474133 h 686646"/>
              <a:gd name="connsiteX1" fmla="*/ 1116380 w 1570195"/>
              <a:gd name="connsiteY1" fmla="*/ 501226 h 686646"/>
              <a:gd name="connsiteX2" fmla="*/ 1570195 w 1570195"/>
              <a:gd name="connsiteY2" fmla="*/ 0 h 686646"/>
              <a:gd name="connsiteX3" fmla="*/ 1570194 w 1570195"/>
              <a:gd name="connsiteY3" fmla="*/ 686646 h 686646"/>
              <a:gd name="connsiteX4" fmla="*/ 107154 w 1570195"/>
              <a:gd name="connsiteY4" fmla="*/ 686646 h 686646"/>
              <a:gd name="connsiteX5" fmla="*/ 737074 w 1570195"/>
              <a:gd name="connsiteY5" fmla="*/ 474133 h 686646"/>
              <a:gd name="connsiteX0" fmla="*/ 654094 w 1595588"/>
              <a:gd name="connsiteY0" fmla="*/ 474133 h 686646"/>
              <a:gd name="connsiteX1" fmla="*/ 1141773 w 1595588"/>
              <a:gd name="connsiteY1" fmla="*/ 501226 h 686646"/>
              <a:gd name="connsiteX2" fmla="*/ 1595588 w 1595588"/>
              <a:gd name="connsiteY2" fmla="*/ 0 h 686646"/>
              <a:gd name="connsiteX3" fmla="*/ 1595587 w 1595588"/>
              <a:gd name="connsiteY3" fmla="*/ 686646 h 686646"/>
              <a:gd name="connsiteX4" fmla="*/ 132547 w 1595588"/>
              <a:gd name="connsiteY4" fmla="*/ 686646 h 686646"/>
              <a:gd name="connsiteX5" fmla="*/ 654094 w 1595588"/>
              <a:gd name="connsiteY5" fmla="*/ 474133 h 686646"/>
              <a:gd name="connsiteX0" fmla="*/ 593391 w 1534885"/>
              <a:gd name="connsiteY0" fmla="*/ 474133 h 686646"/>
              <a:gd name="connsiteX1" fmla="*/ 1081070 w 1534885"/>
              <a:gd name="connsiteY1" fmla="*/ 501226 h 686646"/>
              <a:gd name="connsiteX2" fmla="*/ 1534885 w 1534885"/>
              <a:gd name="connsiteY2" fmla="*/ 0 h 686646"/>
              <a:gd name="connsiteX3" fmla="*/ 1534884 w 1534885"/>
              <a:gd name="connsiteY3" fmla="*/ 686646 h 686646"/>
              <a:gd name="connsiteX4" fmla="*/ 71844 w 1534885"/>
              <a:gd name="connsiteY4" fmla="*/ 686646 h 686646"/>
              <a:gd name="connsiteX5" fmla="*/ 593391 w 1534885"/>
              <a:gd name="connsiteY5" fmla="*/ 474133 h 686646"/>
              <a:gd name="connsiteX0" fmla="*/ 581346 w 1522840"/>
              <a:gd name="connsiteY0" fmla="*/ 474133 h 686646"/>
              <a:gd name="connsiteX1" fmla="*/ 1245131 w 1522840"/>
              <a:gd name="connsiteY1" fmla="*/ 596053 h 686646"/>
              <a:gd name="connsiteX2" fmla="*/ 1522840 w 1522840"/>
              <a:gd name="connsiteY2" fmla="*/ 0 h 686646"/>
              <a:gd name="connsiteX3" fmla="*/ 1522839 w 1522840"/>
              <a:gd name="connsiteY3" fmla="*/ 686646 h 686646"/>
              <a:gd name="connsiteX4" fmla="*/ 59799 w 1522840"/>
              <a:gd name="connsiteY4" fmla="*/ 686646 h 686646"/>
              <a:gd name="connsiteX5" fmla="*/ 581346 w 152284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608364 w 1549858"/>
              <a:gd name="connsiteY0" fmla="*/ 474133 h 686646"/>
              <a:gd name="connsiteX1" fmla="*/ 1089269 w 1549858"/>
              <a:gd name="connsiteY1" fmla="*/ 501226 h 686646"/>
              <a:gd name="connsiteX2" fmla="*/ 1549858 w 1549858"/>
              <a:gd name="connsiteY2" fmla="*/ 0 h 686646"/>
              <a:gd name="connsiteX3" fmla="*/ 1549857 w 1549858"/>
              <a:gd name="connsiteY3" fmla="*/ 686646 h 686646"/>
              <a:gd name="connsiteX4" fmla="*/ 86817 w 1549858"/>
              <a:gd name="connsiteY4" fmla="*/ 686646 h 686646"/>
              <a:gd name="connsiteX5" fmla="*/ 608364 w 1549858"/>
              <a:gd name="connsiteY5" fmla="*/ 474133 h 686646"/>
              <a:gd name="connsiteX0" fmla="*/ 419654 w 1604988"/>
              <a:gd name="connsiteY0" fmla="*/ 460587 h 686646"/>
              <a:gd name="connsiteX1" fmla="*/ 1144399 w 1604988"/>
              <a:gd name="connsiteY1" fmla="*/ 501226 h 686646"/>
              <a:gd name="connsiteX2" fmla="*/ 1604988 w 1604988"/>
              <a:gd name="connsiteY2" fmla="*/ 0 h 686646"/>
              <a:gd name="connsiteX3" fmla="*/ 1604987 w 1604988"/>
              <a:gd name="connsiteY3" fmla="*/ 686646 h 686646"/>
              <a:gd name="connsiteX4" fmla="*/ 141947 w 1604988"/>
              <a:gd name="connsiteY4" fmla="*/ 686646 h 686646"/>
              <a:gd name="connsiteX5" fmla="*/ 419654 w 1604988"/>
              <a:gd name="connsiteY5" fmla="*/ 460587 h 686646"/>
              <a:gd name="connsiteX0" fmla="*/ 387742 w 1573076"/>
              <a:gd name="connsiteY0" fmla="*/ 460587 h 686646"/>
              <a:gd name="connsiteX1" fmla="*/ 1112487 w 1573076"/>
              <a:gd name="connsiteY1" fmla="*/ 501226 h 686646"/>
              <a:gd name="connsiteX2" fmla="*/ 1573076 w 1573076"/>
              <a:gd name="connsiteY2" fmla="*/ 0 h 686646"/>
              <a:gd name="connsiteX3" fmla="*/ 1573075 w 1573076"/>
              <a:gd name="connsiteY3" fmla="*/ 686646 h 686646"/>
              <a:gd name="connsiteX4" fmla="*/ 110035 w 1573076"/>
              <a:gd name="connsiteY4" fmla="*/ 686646 h 686646"/>
              <a:gd name="connsiteX5" fmla="*/ 387742 w 1573076"/>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708969"/>
              <a:gd name="connsiteX1" fmla="*/ 871061 w 1541623"/>
              <a:gd name="connsiteY1" fmla="*/ 582506 h 708969"/>
              <a:gd name="connsiteX2" fmla="*/ 1541623 w 1541623"/>
              <a:gd name="connsiteY2" fmla="*/ 0 h 708969"/>
              <a:gd name="connsiteX3" fmla="*/ 1541622 w 1541623"/>
              <a:gd name="connsiteY3" fmla="*/ 686646 h 708969"/>
              <a:gd name="connsiteX4" fmla="*/ 78582 w 1541623"/>
              <a:gd name="connsiteY4" fmla="*/ 686646 h 708969"/>
              <a:gd name="connsiteX5" fmla="*/ 356289 w 1541623"/>
              <a:gd name="connsiteY5" fmla="*/ 460587 h 708969"/>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278549 w 1463883"/>
              <a:gd name="connsiteY0" fmla="*/ 460587 h 686646"/>
              <a:gd name="connsiteX1" fmla="*/ 833961 w 1463883"/>
              <a:gd name="connsiteY1" fmla="*/ 447040 h 686646"/>
              <a:gd name="connsiteX2" fmla="*/ 1463883 w 1463883"/>
              <a:gd name="connsiteY2" fmla="*/ 0 h 686646"/>
              <a:gd name="connsiteX3" fmla="*/ 1463882 w 1463883"/>
              <a:gd name="connsiteY3" fmla="*/ 686646 h 686646"/>
              <a:gd name="connsiteX4" fmla="*/ 842 w 1463883"/>
              <a:gd name="connsiteY4" fmla="*/ 686646 h 686646"/>
              <a:gd name="connsiteX5" fmla="*/ 278549 w 1463883"/>
              <a:gd name="connsiteY5" fmla="*/ 460587 h 686646"/>
              <a:gd name="connsiteX0" fmla="*/ 278814 w 1464148"/>
              <a:gd name="connsiteY0" fmla="*/ 460587 h 686646"/>
              <a:gd name="connsiteX1" fmla="*/ 834226 w 1464148"/>
              <a:gd name="connsiteY1" fmla="*/ 447040 h 686646"/>
              <a:gd name="connsiteX2" fmla="*/ 1464148 w 1464148"/>
              <a:gd name="connsiteY2" fmla="*/ 0 h 686646"/>
              <a:gd name="connsiteX3" fmla="*/ 1464147 w 1464148"/>
              <a:gd name="connsiteY3" fmla="*/ 686646 h 686646"/>
              <a:gd name="connsiteX4" fmla="*/ 1107 w 1464148"/>
              <a:gd name="connsiteY4" fmla="*/ 686646 h 686646"/>
              <a:gd name="connsiteX5" fmla="*/ 278814 w 1464148"/>
              <a:gd name="connsiteY5" fmla="*/ 460587 h 68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148" h="686646">
                <a:moveTo>
                  <a:pt x="278814" y="460587"/>
                </a:moveTo>
                <a:cubicBezTo>
                  <a:pt x="458307" y="495159"/>
                  <a:pt x="583612" y="796996"/>
                  <a:pt x="834226" y="447040"/>
                </a:cubicBezTo>
                <a:cubicBezTo>
                  <a:pt x="1084840" y="97084"/>
                  <a:pt x="1199987" y="18063"/>
                  <a:pt x="1464148" y="0"/>
                </a:cubicBezTo>
                <a:cubicBezTo>
                  <a:pt x="1464148" y="228882"/>
                  <a:pt x="1464147" y="457764"/>
                  <a:pt x="1464147" y="686646"/>
                </a:cubicBezTo>
                <a:lnTo>
                  <a:pt x="1107" y="686646"/>
                </a:lnTo>
                <a:cubicBezTo>
                  <a:pt x="-12439" y="516889"/>
                  <a:pt x="99321" y="426015"/>
                  <a:pt x="278814" y="460587"/>
                </a:cubicBezTo>
                <a:close/>
              </a:path>
            </a:pathLst>
          </a:custGeom>
          <a:gradFill>
            <a:gsLst>
              <a:gs pos="0">
                <a:srgbClr val="F7941D"/>
              </a:gs>
              <a:gs pos="100000">
                <a:srgbClr val="F249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8"/>
          <a:stretch>
            <a:fillRect/>
          </a:stretch>
        </p:blipFill>
        <p:spPr>
          <a:xfrm>
            <a:off x="5723141" y="1009906"/>
            <a:ext cx="237397" cy="237397"/>
          </a:xfrm>
          <a:prstGeom prst="rect">
            <a:avLst/>
          </a:prstGeom>
        </p:spPr>
      </p:pic>
      <p:pic>
        <p:nvPicPr>
          <p:cNvPr id="17" name="Picture 16"/>
          <p:cNvPicPr>
            <a:picLocks noChangeAspect="1"/>
          </p:cNvPicPr>
          <p:nvPr/>
        </p:nvPicPr>
        <p:blipFill>
          <a:blip r:embed="rId8"/>
          <a:stretch>
            <a:fillRect/>
          </a:stretch>
        </p:blipFill>
        <p:spPr>
          <a:xfrm>
            <a:off x="6071963" y="1189399"/>
            <a:ext cx="132412" cy="132412"/>
          </a:xfrm>
          <a:prstGeom prst="rect">
            <a:avLst/>
          </a:prstGeom>
        </p:spPr>
      </p:pic>
      <p:pic>
        <p:nvPicPr>
          <p:cNvPr id="18" name="Picture 17"/>
          <p:cNvPicPr>
            <a:picLocks noChangeAspect="1"/>
          </p:cNvPicPr>
          <p:nvPr/>
        </p:nvPicPr>
        <p:blipFill>
          <a:blip r:embed="rId8"/>
          <a:stretch>
            <a:fillRect/>
          </a:stretch>
        </p:blipFill>
        <p:spPr>
          <a:xfrm>
            <a:off x="5865374" y="1335027"/>
            <a:ext cx="132412" cy="132412"/>
          </a:xfrm>
          <a:prstGeom prst="rect">
            <a:avLst/>
          </a:prstGeom>
        </p:spPr>
      </p:pic>
      <p:pic>
        <p:nvPicPr>
          <p:cNvPr id="19" name="Picture 18"/>
          <p:cNvPicPr>
            <a:picLocks noChangeAspect="1"/>
          </p:cNvPicPr>
          <p:nvPr/>
        </p:nvPicPr>
        <p:blipFill>
          <a:blip r:embed="rId8"/>
          <a:stretch>
            <a:fillRect/>
          </a:stretch>
        </p:blipFill>
        <p:spPr>
          <a:xfrm>
            <a:off x="5687620" y="1258876"/>
            <a:ext cx="74744" cy="74744"/>
          </a:xfrm>
          <a:prstGeom prst="rect">
            <a:avLst/>
          </a:prstGeom>
        </p:spPr>
      </p:pic>
      <p:pic>
        <p:nvPicPr>
          <p:cNvPr id="20" name="Picture 19"/>
          <p:cNvPicPr>
            <a:picLocks noChangeAspect="1"/>
          </p:cNvPicPr>
          <p:nvPr/>
        </p:nvPicPr>
        <p:blipFill>
          <a:blip r:embed="rId8"/>
          <a:stretch>
            <a:fillRect/>
          </a:stretch>
        </p:blipFill>
        <p:spPr>
          <a:xfrm>
            <a:off x="6017864" y="1020170"/>
            <a:ext cx="74744" cy="74744"/>
          </a:xfrm>
          <a:prstGeom prst="rect">
            <a:avLst/>
          </a:prstGeom>
        </p:spPr>
      </p:pic>
    </p:spTree>
    <p:extLst>
      <p:ext uri="{BB962C8B-B14F-4D97-AF65-F5344CB8AC3E}">
        <p14:creationId xmlns:p14="http://schemas.microsoft.com/office/powerpoint/2010/main" val="143408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hold" nodeType="withEffect">
                                  <p:stCondLst>
                                    <p:cond delay="0"/>
                                  </p:stCondLst>
                                  <p:childTnLst>
                                    <p:animMotion origin="layout" path="M 3.33333E-6 2.46914E-6 L -0.05504 0.00031 " pathEditMode="relative" rAng="0" ptsTypes="AA">
                                      <p:cBhvr>
                                        <p:cTn id="6" dur="5000" fill="hold"/>
                                        <p:tgtEl>
                                          <p:spTgt spid="2"/>
                                        </p:tgtEl>
                                        <p:attrNameLst>
                                          <p:attrName>ppt_x</p:attrName>
                                          <p:attrName>ppt_y</p:attrName>
                                        </p:attrNameLst>
                                      </p:cBhvr>
                                      <p:rCtr x="-2760" y="0"/>
                                    </p:animMotion>
                                  </p:childTnLst>
                                </p:cTn>
                              </p:par>
                              <p:par>
                                <p:cTn id="7" presetID="42" presetClass="path" presetSubtype="0" repeatCount="indefinite" accel="49600" decel="49600" autoRev="1" fill="hold" nodeType="withEffect">
                                  <p:stCondLst>
                                    <p:cond delay="0"/>
                                  </p:stCondLst>
                                  <p:childTnLst>
                                    <p:animMotion origin="layout" path="M 4.16667E-6 -2.34568E-6 L 0.00729 0.00031 " pathEditMode="relative" rAng="0" ptsTypes="AA">
                                      <p:cBhvr>
                                        <p:cTn id="8" dur="5000" fill="hold"/>
                                        <p:tgtEl>
                                          <p:spTgt spid="3"/>
                                        </p:tgtEl>
                                        <p:attrNameLst>
                                          <p:attrName>ppt_x</p:attrName>
                                          <p:attrName>ppt_y</p:attrName>
                                        </p:attrNameLst>
                                      </p:cBhvr>
                                      <p:rCtr x="365" y="0"/>
                                    </p:animMotion>
                                  </p:childTnLst>
                                </p:cTn>
                              </p:par>
                              <p:par>
                                <p:cTn id="9" presetID="42" presetClass="path" presetSubtype="0" repeatCount="indefinite" accel="50000" decel="50000" autoRev="1" fill="hold" nodeType="withEffect">
                                  <p:stCondLst>
                                    <p:cond delay="0"/>
                                  </p:stCondLst>
                                  <p:childTnLst>
                                    <p:animMotion origin="layout" path="M 1.38889E-6 -8.64198E-7 L 0.00833 0.00154 " pathEditMode="relative" rAng="0" ptsTypes="AA">
                                      <p:cBhvr>
                                        <p:cTn id="10" dur="5000" fill="hold"/>
                                        <p:tgtEl>
                                          <p:spTgt spid="5"/>
                                        </p:tgtEl>
                                        <p:attrNameLst>
                                          <p:attrName>ppt_x</p:attrName>
                                          <p:attrName>ppt_y</p:attrName>
                                        </p:attrNameLst>
                                      </p:cBhvr>
                                      <p:rCtr x="417" y="62"/>
                                    </p:animMotion>
                                  </p:childTnLst>
                                </p:cTn>
                              </p:par>
                              <p:par>
                                <p:cTn id="11" presetID="0" presetClass="path" presetSubtype="0" repeatCount="indefinite" autoRev="1" fill="hold" nodeType="withEffect">
                                  <p:stCondLst>
                                    <p:cond delay="0"/>
                                  </p:stCondLst>
                                  <p:childTnLst>
                                    <p:animMotion origin="layout" path="M -3.61111E-6 -1.60494E-6 L -3.61111E-6 0.00031 C -0.00104 -0.00031 -0.00191 -0.00031 -0.00295 -0.00123 C -0.00329 -0.00154 -0.00347 -0.00339 -0.00382 -0.00339 C -0.00486 -0.00339 -0.00573 -0.00278 -0.00677 -0.00247 C -0.00729 -0.00062 -0.00781 0.00154 -0.0085 0.00247 L -0.01041 0.00556 C -0.01111 0.00463 -0.01232 0.00401 -0.01302 0.00247 C -0.01371 0.00093 -0.01389 0.00062 -0.01406 -0.00123 L -0.01406 0.00124 L -0.01406 0.00154 " pathEditMode="relative" rAng="0" ptsTypes="AAAAAAAAAAA">
                                      <p:cBhvr>
                                        <p:cTn id="12" dur="5000" fill="hold"/>
                                        <p:tgtEl>
                                          <p:spTgt spid="6"/>
                                        </p:tgtEl>
                                        <p:attrNameLst>
                                          <p:attrName>ppt_x</p:attrName>
                                          <p:attrName>ppt_y</p:attrName>
                                        </p:attrNameLst>
                                      </p:cBhvr>
                                      <p:rCtr x="-712" y="93"/>
                                    </p:animMotion>
                                  </p:childTnLst>
                                </p:cTn>
                              </p:par>
                              <p:par>
                                <p:cTn id="13" presetID="63" presetClass="path" presetSubtype="0" repeatCount="indefinite" accel="50000" decel="50000" autoRev="1" fill="hold" nodeType="withEffect">
                                  <p:stCondLst>
                                    <p:cond delay="0"/>
                                  </p:stCondLst>
                                  <p:childTnLst>
                                    <p:animMotion origin="layout" path="M 3.05556E-6 1.23457E-7 L 0.03958 0.00154 " pathEditMode="relative" rAng="0" ptsTypes="AA">
                                      <p:cBhvr>
                                        <p:cTn id="14" dur="5000" fill="hold"/>
                                        <p:tgtEl>
                                          <p:spTgt spid="9"/>
                                        </p:tgtEl>
                                        <p:attrNameLst>
                                          <p:attrName>ppt_x</p:attrName>
                                          <p:attrName>ppt_y</p:attrName>
                                        </p:attrNameLst>
                                      </p:cBhvr>
                                      <p:rCtr x="1979" y="62"/>
                                    </p:animMotion>
                                  </p:childTnLst>
                                </p:cTn>
                              </p:par>
                              <p:par>
                                <p:cTn id="15" presetID="49" presetClass="entr" presetSubtype="0" repeatCount="indefinite" decel="100000" fill="remove"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0" fill="hold"/>
                                        <p:tgtEl>
                                          <p:spTgt spid="15"/>
                                        </p:tgtEl>
                                        <p:attrNameLst>
                                          <p:attrName>ppt_w</p:attrName>
                                        </p:attrNameLst>
                                      </p:cBhvr>
                                      <p:tavLst>
                                        <p:tav tm="0">
                                          <p:val>
                                            <p:fltVal val="0"/>
                                          </p:val>
                                        </p:tav>
                                        <p:tav tm="100000">
                                          <p:val>
                                            <p:strVal val="#ppt_w"/>
                                          </p:val>
                                        </p:tav>
                                      </p:tavLst>
                                    </p:anim>
                                    <p:anim calcmode="lin" valueType="num">
                                      <p:cBhvr>
                                        <p:cTn id="18" dur="5000" fill="hold"/>
                                        <p:tgtEl>
                                          <p:spTgt spid="15"/>
                                        </p:tgtEl>
                                        <p:attrNameLst>
                                          <p:attrName>ppt_h</p:attrName>
                                        </p:attrNameLst>
                                      </p:cBhvr>
                                      <p:tavLst>
                                        <p:tav tm="0">
                                          <p:val>
                                            <p:fltVal val="0"/>
                                          </p:val>
                                        </p:tav>
                                        <p:tav tm="100000">
                                          <p:val>
                                            <p:strVal val="#ppt_h"/>
                                          </p:val>
                                        </p:tav>
                                      </p:tavLst>
                                    </p:anim>
                                    <p:anim calcmode="lin" valueType="num">
                                      <p:cBhvr>
                                        <p:cTn id="19" dur="5000" fill="hold"/>
                                        <p:tgtEl>
                                          <p:spTgt spid="15"/>
                                        </p:tgtEl>
                                        <p:attrNameLst>
                                          <p:attrName>style.rotation</p:attrName>
                                        </p:attrNameLst>
                                      </p:cBhvr>
                                      <p:tavLst>
                                        <p:tav tm="0">
                                          <p:val>
                                            <p:fltVal val="360"/>
                                          </p:val>
                                        </p:tav>
                                        <p:tav tm="100000">
                                          <p:val>
                                            <p:fltVal val="0"/>
                                          </p:val>
                                        </p:tav>
                                      </p:tavLst>
                                    </p:anim>
                                    <p:animEffect transition="in" filter="fade">
                                      <p:cBhvr>
                                        <p:cTn id="20" dur="5000"/>
                                        <p:tgtEl>
                                          <p:spTgt spid="15"/>
                                        </p:tgtEl>
                                      </p:cBhvr>
                                    </p:animEffect>
                                  </p:childTnLst>
                                </p:cTn>
                              </p:par>
                              <p:par>
                                <p:cTn id="21" presetID="49" presetClass="entr" presetSubtype="0" repeatCount="indefinite" decel="100000" fill="remove"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0" fill="hold"/>
                                        <p:tgtEl>
                                          <p:spTgt spid="17"/>
                                        </p:tgtEl>
                                        <p:attrNameLst>
                                          <p:attrName>ppt_w</p:attrName>
                                        </p:attrNameLst>
                                      </p:cBhvr>
                                      <p:tavLst>
                                        <p:tav tm="0">
                                          <p:val>
                                            <p:fltVal val="0"/>
                                          </p:val>
                                        </p:tav>
                                        <p:tav tm="100000">
                                          <p:val>
                                            <p:strVal val="#ppt_w"/>
                                          </p:val>
                                        </p:tav>
                                      </p:tavLst>
                                    </p:anim>
                                    <p:anim calcmode="lin" valueType="num">
                                      <p:cBhvr>
                                        <p:cTn id="24" dur="5000" fill="hold"/>
                                        <p:tgtEl>
                                          <p:spTgt spid="17"/>
                                        </p:tgtEl>
                                        <p:attrNameLst>
                                          <p:attrName>ppt_h</p:attrName>
                                        </p:attrNameLst>
                                      </p:cBhvr>
                                      <p:tavLst>
                                        <p:tav tm="0">
                                          <p:val>
                                            <p:fltVal val="0"/>
                                          </p:val>
                                        </p:tav>
                                        <p:tav tm="100000">
                                          <p:val>
                                            <p:strVal val="#ppt_h"/>
                                          </p:val>
                                        </p:tav>
                                      </p:tavLst>
                                    </p:anim>
                                    <p:anim calcmode="lin" valueType="num">
                                      <p:cBhvr>
                                        <p:cTn id="25" dur="5000" fill="hold"/>
                                        <p:tgtEl>
                                          <p:spTgt spid="17"/>
                                        </p:tgtEl>
                                        <p:attrNameLst>
                                          <p:attrName>style.rotation</p:attrName>
                                        </p:attrNameLst>
                                      </p:cBhvr>
                                      <p:tavLst>
                                        <p:tav tm="0">
                                          <p:val>
                                            <p:fltVal val="360"/>
                                          </p:val>
                                        </p:tav>
                                        <p:tav tm="100000">
                                          <p:val>
                                            <p:fltVal val="0"/>
                                          </p:val>
                                        </p:tav>
                                      </p:tavLst>
                                    </p:anim>
                                    <p:animEffect transition="in" filter="fade">
                                      <p:cBhvr>
                                        <p:cTn id="26" dur="5000"/>
                                        <p:tgtEl>
                                          <p:spTgt spid="17"/>
                                        </p:tgtEl>
                                      </p:cBhvr>
                                    </p:animEffect>
                                  </p:childTnLst>
                                </p:cTn>
                              </p:par>
                              <p:par>
                                <p:cTn id="27" presetID="49" presetClass="entr" presetSubtype="0" repeatCount="indefinite" decel="100000" fill="remove"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0" fill="hold"/>
                                        <p:tgtEl>
                                          <p:spTgt spid="18"/>
                                        </p:tgtEl>
                                        <p:attrNameLst>
                                          <p:attrName>ppt_w</p:attrName>
                                        </p:attrNameLst>
                                      </p:cBhvr>
                                      <p:tavLst>
                                        <p:tav tm="0">
                                          <p:val>
                                            <p:fltVal val="0"/>
                                          </p:val>
                                        </p:tav>
                                        <p:tav tm="100000">
                                          <p:val>
                                            <p:strVal val="#ppt_w"/>
                                          </p:val>
                                        </p:tav>
                                      </p:tavLst>
                                    </p:anim>
                                    <p:anim calcmode="lin" valueType="num">
                                      <p:cBhvr>
                                        <p:cTn id="30" dur="5000" fill="hold"/>
                                        <p:tgtEl>
                                          <p:spTgt spid="18"/>
                                        </p:tgtEl>
                                        <p:attrNameLst>
                                          <p:attrName>ppt_h</p:attrName>
                                        </p:attrNameLst>
                                      </p:cBhvr>
                                      <p:tavLst>
                                        <p:tav tm="0">
                                          <p:val>
                                            <p:fltVal val="0"/>
                                          </p:val>
                                        </p:tav>
                                        <p:tav tm="100000">
                                          <p:val>
                                            <p:strVal val="#ppt_h"/>
                                          </p:val>
                                        </p:tav>
                                      </p:tavLst>
                                    </p:anim>
                                    <p:anim calcmode="lin" valueType="num">
                                      <p:cBhvr>
                                        <p:cTn id="31" dur="5000" fill="hold"/>
                                        <p:tgtEl>
                                          <p:spTgt spid="18"/>
                                        </p:tgtEl>
                                        <p:attrNameLst>
                                          <p:attrName>style.rotation</p:attrName>
                                        </p:attrNameLst>
                                      </p:cBhvr>
                                      <p:tavLst>
                                        <p:tav tm="0">
                                          <p:val>
                                            <p:fltVal val="360"/>
                                          </p:val>
                                        </p:tav>
                                        <p:tav tm="100000">
                                          <p:val>
                                            <p:fltVal val="0"/>
                                          </p:val>
                                        </p:tav>
                                      </p:tavLst>
                                    </p:anim>
                                    <p:animEffect transition="in" filter="fade">
                                      <p:cBhvr>
                                        <p:cTn id="32" dur="5000"/>
                                        <p:tgtEl>
                                          <p:spTgt spid="18"/>
                                        </p:tgtEl>
                                      </p:cBhvr>
                                    </p:animEffect>
                                  </p:childTnLst>
                                </p:cTn>
                              </p:par>
                              <p:par>
                                <p:cTn id="33" presetID="49" presetClass="entr" presetSubtype="0" repeatCount="indefinite" decel="100000" fill="remove"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0" fill="hold"/>
                                        <p:tgtEl>
                                          <p:spTgt spid="19"/>
                                        </p:tgtEl>
                                        <p:attrNameLst>
                                          <p:attrName>ppt_w</p:attrName>
                                        </p:attrNameLst>
                                      </p:cBhvr>
                                      <p:tavLst>
                                        <p:tav tm="0">
                                          <p:val>
                                            <p:fltVal val="0"/>
                                          </p:val>
                                        </p:tav>
                                        <p:tav tm="100000">
                                          <p:val>
                                            <p:strVal val="#ppt_w"/>
                                          </p:val>
                                        </p:tav>
                                      </p:tavLst>
                                    </p:anim>
                                    <p:anim calcmode="lin" valueType="num">
                                      <p:cBhvr>
                                        <p:cTn id="36" dur="5000" fill="hold"/>
                                        <p:tgtEl>
                                          <p:spTgt spid="19"/>
                                        </p:tgtEl>
                                        <p:attrNameLst>
                                          <p:attrName>ppt_h</p:attrName>
                                        </p:attrNameLst>
                                      </p:cBhvr>
                                      <p:tavLst>
                                        <p:tav tm="0">
                                          <p:val>
                                            <p:fltVal val="0"/>
                                          </p:val>
                                        </p:tav>
                                        <p:tav tm="100000">
                                          <p:val>
                                            <p:strVal val="#ppt_h"/>
                                          </p:val>
                                        </p:tav>
                                      </p:tavLst>
                                    </p:anim>
                                    <p:anim calcmode="lin" valueType="num">
                                      <p:cBhvr>
                                        <p:cTn id="37" dur="5000" fill="hold"/>
                                        <p:tgtEl>
                                          <p:spTgt spid="19"/>
                                        </p:tgtEl>
                                        <p:attrNameLst>
                                          <p:attrName>style.rotation</p:attrName>
                                        </p:attrNameLst>
                                      </p:cBhvr>
                                      <p:tavLst>
                                        <p:tav tm="0">
                                          <p:val>
                                            <p:fltVal val="360"/>
                                          </p:val>
                                        </p:tav>
                                        <p:tav tm="100000">
                                          <p:val>
                                            <p:fltVal val="0"/>
                                          </p:val>
                                        </p:tav>
                                      </p:tavLst>
                                    </p:anim>
                                    <p:animEffect transition="in" filter="fade">
                                      <p:cBhvr>
                                        <p:cTn id="38" dur="5000"/>
                                        <p:tgtEl>
                                          <p:spTgt spid="19"/>
                                        </p:tgtEl>
                                      </p:cBhvr>
                                    </p:animEffect>
                                  </p:childTnLst>
                                </p:cTn>
                              </p:par>
                              <p:par>
                                <p:cTn id="39" presetID="49" presetClass="entr" presetSubtype="0" repeatCount="indefinite" decel="100000" fill="remove"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0" fill="hold"/>
                                        <p:tgtEl>
                                          <p:spTgt spid="20"/>
                                        </p:tgtEl>
                                        <p:attrNameLst>
                                          <p:attrName>ppt_w</p:attrName>
                                        </p:attrNameLst>
                                      </p:cBhvr>
                                      <p:tavLst>
                                        <p:tav tm="0">
                                          <p:val>
                                            <p:fltVal val="0"/>
                                          </p:val>
                                        </p:tav>
                                        <p:tav tm="100000">
                                          <p:val>
                                            <p:strVal val="#ppt_w"/>
                                          </p:val>
                                        </p:tav>
                                      </p:tavLst>
                                    </p:anim>
                                    <p:anim calcmode="lin" valueType="num">
                                      <p:cBhvr>
                                        <p:cTn id="42" dur="5000" fill="hold"/>
                                        <p:tgtEl>
                                          <p:spTgt spid="20"/>
                                        </p:tgtEl>
                                        <p:attrNameLst>
                                          <p:attrName>ppt_h</p:attrName>
                                        </p:attrNameLst>
                                      </p:cBhvr>
                                      <p:tavLst>
                                        <p:tav tm="0">
                                          <p:val>
                                            <p:fltVal val="0"/>
                                          </p:val>
                                        </p:tav>
                                        <p:tav tm="100000">
                                          <p:val>
                                            <p:strVal val="#ppt_h"/>
                                          </p:val>
                                        </p:tav>
                                      </p:tavLst>
                                    </p:anim>
                                    <p:anim calcmode="lin" valueType="num">
                                      <p:cBhvr>
                                        <p:cTn id="43" dur="5000" fill="hold"/>
                                        <p:tgtEl>
                                          <p:spTgt spid="20"/>
                                        </p:tgtEl>
                                        <p:attrNameLst>
                                          <p:attrName>style.rotation</p:attrName>
                                        </p:attrNameLst>
                                      </p:cBhvr>
                                      <p:tavLst>
                                        <p:tav tm="0">
                                          <p:val>
                                            <p:fltVal val="360"/>
                                          </p:val>
                                        </p:tav>
                                        <p:tav tm="100000">
                                          <p:val>
                                            <p:fltVal val="0"/>
                                          </p:val>
                                        </p:tav>
                                      </p:tavLst>
                                    </p:anim>
                                    <p:animEffect transition="in" filter="fade">
                                      <p:cBhvr>
                                        <p:cTn id="44" dur="5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amp;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97565"/>
            <a:ext cx="8640960" cy="36184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Rectangle 13"/>
          <p:cNvSpPr/>
          <p:nvPr/>
        </p:nvSpPr>
        <p:spPr>
          <a:xfrm>
            <a:off x="8308800" y="4753102"/>
            <a:ext cx="835199" cy="390398"/>
          </a:xfrm>
          <a:custGeom>
            <a:avLst/>
            <a:gdLst>
              <a:gd name="connsiteX0" fmla="*/ 0 w 1463040"/>
              <a:gd name="connsiteY0" fmla="*/ 0 h 205740"/>
              <a:gd name="connsiteX1" fmla="*/ 1463040 w 1463040"/>
              <a:gd name="connsiteY1" fmla="*/ 0 h 205740"/>
              <a:gd name="connsiteX2" fmla="*/ 1463040 w 1463040"/>
              <a:gd name="connsiteY2" fmla="*/ 205740 h 205740"/>
              <a:gd name="connsiteX3" fmla="*/ 0 w 1463040"/>
              <a:gd name="connsiteY3" fmla="*/ 205740 h 205740"/>
              <a:gd name="connsiteX4" fmla="*/ 0 w 1463040"/>
              <a:gd name="connsiteY4" fmla="*/ 0 h 205740"/>
              <a:gd name="connsiteX0" fmla="*/ 0 w 1463040"/>
              <a:gd name="connsiteY0" fmla="*/ 0 h 205740"/>
              <a:gd name="connsiteX1" fmla="*/ 467360 w 1463040"/>
              <a:gd name="connsiteY1" fmla="*/ 0 h 205740"/>
              <a:gd name="connsiteX2" fmla="*/ 1463040 w 1463040"/>
              <a:gd name="connsiteY2" fmla="*/ 0 h 205740"/>
              <a:gd name="connsiteX3" fmla="*/ 1463040 w 1463040"/>
              <a:gd name="connsiteY3" fmla="*/ 205740 h 205740"/>
              <a:gd name="connsiteX4" fmla="*/ 0 w 1463040"/>
              <a:gd name="connsiteY4" fmla="*/ 205740 h 205740"/>
              <a:gd name="connsiteX5" fmla="*/ 0 w 1463040"/>
              <a:gd name="connsiteY5" fmla="*/ 0 h 205740"/>
              <a:gd name="connsiteX0" fmla="*/ 127838 w 1590878"/>
              <a:gd name="connsiteY0" fmla="*/ 15240 h 220980"/>
              <a:gd name="connsiteX1" fmla="*/ 595198 w 1590878"/>
              <a:gd name="connsiteY1" fmla="*/ 15240 h 220980"/>
              <a:gd name="connsiteX2" fmla="*/ 1590878 w 1590878"/>
              <a:gd name="connsiteY2" fmla="*/ 15240 h 220980"/>
              <a:gd name="connsiteX3" fmla="*/ 1590878 w 1590878"/>
              <a:gd name="connsiteY3" fmla="*/ 220980 h 220980"/>
              <a:gd name="connsiteX4" fmla="*/ 127838 w 1590878"/>
              <a:gd name="connsiteY4" fmla="*/ 220980 h 220980"/>
              <a:gd name="connsiteX5" fmla="*/ 127838 w 1590878"/>
              <a:gd name="connsiteY5" fmla="*/ 15240 h 220980"/>
              <a:gd name="connsiteX0" fmla="*/ 127838 w 1597652"/>
              <a:gd name="connsiteY0" fmla="*/ 15240 h 220980"/>
              <a:gd name="connsiteX1" fmla="*/ 595198 w 1597652"/>
              <a:gd name="connsiteY1" fmla="*/ 15240 h 220980"/>
              <a:gd name="connsiteX2" fmla="*/ 1597652 w 1597652"/>
              <a:gd name="connsiteY2" fmla="*/ 15240 h 220980"/>
              <a:gd name="connsiteX3" fmla="*/ 1590878 w 1597652"/>
              <a:gd name="connsiteY3" fmla="*/ 220980 h 220980"/>
              <a:gd name="connsiteX4" fmla="*/ 127838 w 1597652"/>
              <a:gd name="connsiteY4" fmla="*/ 220980 h 220980"/>
              <a:gd name="connsiteX5" fmla="*/ 127838 w 1597652"/>
              <a:gd name="connsiteY5" fmla="*/ 15240 h 220980"/>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437603 w 1534884"/>
              <a:gd name="connsiteY0" fmla="*/ 460586 h 686646"/>
              <a:gd name="connsiteX1" fmla="*/ 1081069 w 1534884"/>
              <a:gd name="connsiteY1" fmla="*/ 501226 h 686646"/>
              <a:gd name="connsiteX2" fmla="*/ 1534884 w 1534884"/>
              <a:gd name="connsiteY2" fmla="*/ 0 h 686646"/>
              <a:gd name="connsiteX3" fmla="*/ 1534883 w 1534884"/>
              <a:gd name="connsiteY3" fmla="*/ 686646 h 686646"/>
              <a:gd name="connsiteX4" fmla="*/ 71843 w 1534884"/>
              <a:gd name="connsiteY4" fmla="*/ 686646 h 686646"/>
              <a:gd name="connsiteX5" fmla="*/ 437603 w 1534884"/>
              <a:gd name="connsiteY5" fmla="*/ 460586 h 686646"/>
              <a:gd name="connsiteX0" fmla="*/ 680640 w 1513761"/>
              <a:gd name="connsiteY0" fmla="*/ 474133 h 686646"/>
              <a:gd name="connsiteX1" fmla="*/ 1059946 w 1513761"/>
              <a:gd name="connsiteY1" fmla="*/ 501226 h 686646"/>
              <a:gd name="connsiteX2" fmla="*/ 1513761 w 1513761"/>
              <a:gd name="connsiteY2" fmla="*/ 0 h 686646"/>
              <a:gd name="connsiteX3" fmla="*/ 1513760 w 1513761"/>
              <a:gd name="connsiteY3" fmla="*/ 686646 h 686646"/>
              <a:gd name="connsiteX4" fmla="*/ 50720 w 1513761"/>
              <a:gd name="connsiteY4" fmla="*/ 686646 h 686646"/>
              <a:gd name="connsiteX5" fmla="*/ 680640 w 1513761"/>
              <a:gd name="connsiteY5" fmla="*/ 474133 h 686646"/>
              <a:gd name="connsiteX0" fmla="*/ 737074 w 1570195"/>
              <a:gd name="connsiteY0" fmla="*/ 474133 h 686646"/>
              <a:gd name="connsiteX1" fmla="*/ 1116380 w 1570195"/>
              <a:gd name="connsiteY1" fmla="*/ 501226 h 686646"/>
              <a:gd name="connsiteX2" fmla="*/ 1570195 w 1570195"/>
              <a:gd name="connsiteY2" fmla="*/ 0 h 686646"/>
              <a:gd name="connsiteX3" fmla="*/ 1570194 w 1570195"/>
              <a:gd name="connsiteY3" fmla="*/ 686646 h 686646"/>
              <a:gd name="connsiteX4" fmla="*/ 107154 w 1570195"/>
              <a:gd name="connsiteY4" fmla="*/ 686646 h 686646"/>
              <a:gd name="connsiteX5" fmla="*/ 737074 w 1570195"/>
              <a:gd name="connsiteY5" fmla="*/ 474133 h 686646"/>
              <a:gd name="connsiteX0" fmla="*/ 654094 w 1595588"/>
              <a:gd name="connsiteY0" fmla="*/ 474133 h 686646"/>
              <a:gd name="connsiteX1" fmla="*/ 1141773 w 1595588"/>
              <a:gd name="connsiteY1" fmla="*/ 501226 h 686646"/>
              <a:gd name="connsiteX2" fmla="*/ 1595588 w 1595588"/>
              <a:gd name="connsiteY2" fmla="*/ 0 h 686646"/>
              <a:gd name="connsiteX3" fmla="*/ 1595587 w 1595588"/>
              <a:gd name="connsiteY3" fmla="*/ 686646 h 686646"/>
              <a:gd name="connsiteX4" fmla="*/ 132547 w 1595588"/>
              <a:gd name="connsiteY4" fmla="*/ 686646 h 686646"/>
              <a:gd name="connsiteX5" fmla="*/ 654094 w 1595588"/>
              <a:gd name="connsiteY5" fmla="*/ 474133 h 686646"/>
              <a:gd name="connsiteX0" fmla="*/ 593391 w 1534885"/>
              <a:gd name="connsiteY0" fmla="*/ 474133 h 686646"/>
              <a:gd name="connsiteX1" fmla="*/ 1081070 w 1534885"/>
              <a:gd name="connsiteY1" fmla="*/ 501226 h 686646"/>
              <a:gd name="connsiteX2" fmla="*/ 1534885 w 1534885"/>
              <a:gd name="connsiteY2" fmla="*/ 0 h 686646"/>
              <a:gd name="connsiteX3" fmla="*/ 1534884 w 1534885"/>
              <a:gd name="connsiteY3" fmla="*/ 686646 h 686646"/>
              <a:gd name="connsiteX4" fmla="*/ 71844 w 1534885"/>
              <a:gd name="connsiteY4" fmla="*/ 686646 h 686646"/>
              <a:gd name="connsiteX5" fmla="*/ 593391 w 1534885"/>
              <a:gd name="connsiteY5" fmla="*/ 474133 h 686646"/>
              <a:gd name="connsiteX0" fmla="*/ 581346 w 1522840"/>
              <a:gd name="connsiteY0" fmla="*/ 474133 h 686646"/>
              <a:gd name="connsiteX1" fmla="*/ 1245131 w 1522840"/>
              <a:gd name="connsiteY1" fmla="*/ 596053 h 686646"/>
              <a:gd name="connsiteX2" fmla="*/ 1522840 w 1522840"/>
              <a:gd name="connsiteY2" fmla="*/ 0 h 686646"/>
              <a:gd name="connsiteX3" fmla="*/ 1522839 w 1522840"/>
              <a:gd name="connsiteY3" fmla="*/ 686646 h 686646"/>
              <a:gd name="connsiteX4" fmla="*/ 59799 w 1522840"/>
              <a:gd name="connsiteY4" fmla="*/ 686646 h 686646"/>
              <a:gd name="connsiteX5" fmla="*/ 581346 w 152284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608364 w 1549858"/>
              <a:gd name="connsiteY0" fmla="*/ 474133 h 686646"/>
              <a:gd name="connsiteX1" fmla="*/ 1089269 w 1549858"/>
              <a:gd name="connsiteY1" fmla="*/ 501226 h 686646"/>
              <a:gd name="connsiteX2" fmla="*/ 1549858 w 1549858"/>
              <a:gd name="connsiteY2" fmla="*/ 0 h 686646"/>
              <a:gd name="connsiteX3" fmla="*/ 1549857 w 1549858"/>
              <a:gd name="connsiteY3" fmla="*/ 686646 h 686646"/>
              <a:gd name="connsiteX4" fmla="*/ 86817 w 1549858"/>
              <a:gd name="connsiteY4" fmla="*/ 686646 h 686646"/>
              <a:gd name="connsiteX5" fmla="*/ 608364 w 1549858"/>
              <a:gd name="connsiteY5" fmla="*/ 474133 h 686646"/>
              <a:gd name="connsiteX0" fmla="*/ 419654 w 1604988"/>
              <a:gd name="connsiteY0" fmla="*/ 460587 h 686646"/>
              <a:gd name="connsiteX1" fmla="*/ 1144399 w 1604988"/>
              <a:gd name="connsiteY1" fmla="*/ 501226 h 686646"/>
              <a:gd name="connsiteX2" fmla="*/ 1604988 w 1604988"/>
              <a:gd name="connsiteY2" fmla="*/ 0 h 686646"/>
              <a:gd name="connsiteX3" fmla="*/ 1604987 w 1604988"/>
              <a:gd name="connsiteY3" fmla="*/ 686646 h 686646"/>
              <a:gd name="connsiteX4" fmla="*/ 141947 w 1604988"/>
              <a:gd name="connsiteY4" fmla="*/ 686646 h 686646"/>
              <a:gd name="connsiteX5" fmla="*/ 419654 w 1604988"/>
              <a:gd name="connsiteY5" fmla="*/ 460587 h 686646"/>
              <a:gd name="connsiteX0" fmla="*/ 387742 w 1573076"/>
              <a:gd name="connsiteY0" fmla="*/ 460587 h 686646"/>
              <a:gd name="connsiteX1" fmla="*/ 1112487 w 1573076"/>
              <a:gd name="connsiteY1" fmla="*/ 501226 h 686646"/>
              <a:gd name="connsiteX2" fmla="*/ 1573076 w 1573076"/>
              <a:gd name="connsiteY2" fmla="*/ 0 h 686646"/>
              <a:gd name="connsiteX3" fmla="*/ 1573075 w 1573076"/>
              <a:gd name="connsiteY3" fmla="*/ 686646 h 686646"/>
              <a:gd name="connsiteX4" fmla="*/ 110035 w 1573076"/>
              <a:gd name="connsiteY4" fmla="*/ 686646 h 686646"/>
              <a:gd name="connsiteX5" fmla="*/ 387742 w 1573076"/>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708969"/>
              <a:gd name="connsiteX1" fmla="*/ 871061 w 1541623"/>
              <a:gd name="connsiteY1" fmla="*/ 582506 h 708969"/>
              <a:gd name="connsiteX2" fmla="*/ 1541623 w 1541623"/>
              <a:gd name="connsiteY2" fmla="*/ 0 h 708969"/>
              <a:gd name="connsiteX3" fmla="*/ 1541622 w 1541623"/>
              <a:gd name="connsiteY3" fmla="*/ 686646 h 708969"/>
              <a:gd name="connsiteX4" fmla="*/ 78582 w 1541623"/>
              <a:gd name="connsiteY4" fmla="*/ 686646 h 708969"/>
              <a:gd name="connsiteX5" fmla="*/ 356289 w 1541623"/>
              <a:gd name="connsiteY5" fmla="*/ 460587 h 708969"/>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278549 w 1463883"/>
              <a:gd name="connsiteY0" fmla="*/ 460587 h 686646"/>
              <a:gd name="connsiteX1" fmla="*/ 833961 w 1463883"/>
              <a:gd name="connsiteY1" fmla="*/ 447040 h 686646"/>
              <a:gd name="connsiteX2" fmla="*/ 1463883 w 1463883"/>
              <a:gd name="connsiteY2" fmla="*/ 0 h 686646"/>
              <a:gd name="connsiteX3" fmla="*/ 1463882 w 1463883"/>
              <a:gd name="connsiteY3" fmla="*/ 686646 h 686646"/>
              <a:gd name="connsiteX4" fmla="*/ 842 w 1463883"/>
              <a:gd name="connsiteY4" fmla="*/ 686646 h 686646"/>
              <a:gd name="connsiteX5" fmla="*/ 278549 w 1463883"/>
              <a:gd name="connsiteY5" fmla="*/ 460587 h 686646"/>
              <a:gd name="connsiteX0" fmla="*/ 278814 w 1464148"/>
              <a:gd name="connsiteY0" fmla="*/ 460587 h 686646"/>
              <a:gd name="connsiteX1" fmla="*/ 834226 w 1464148"/>
              <a:gd name="connsiteY1" fmla="*/ 447040 h 686646"/>
              <a:gd name="connsiteX2" fmla="*/ 1464148 w 1464148"/>
              <a:gd name="connsiteY2" fmla="*/ 0 h 686646"/>
              <a:gd name="connsiteX3" fmla="*/ 1464147 w 1464148"/>
              <a:gd name="connsiteY3" fmla="*/ 686646 h 686646"/>
              <a:gd name="connsiteX4" fmla="*/ 1107 w 1464148"/>
              <a:gd name="connsiteY4" fmla="*/ 686646 h 686646"/>
              <a:gd name="connsiteX5" fmla="*/ 278814 w 1464148"/>
              <a:gd name="connsiteY5" fmla="*/ 460587 h 68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148" h="686646">
                <a:moveTo>
                  <a:pt x="278814" y="460587"/>
                </a:moveTo>
                <a:cubicBezTo>
                  <a:pt x="458307" y="495159"/>
                  <a:pt x="583612" y="796996"/>
                  <a:pt x="834226" y="447040"/>
                </a:cubicBezTo>
                <a:cubicBezTo>
                  <a:pt x="1084840" y="97084"/>
                  <a:pt x="1199987" y="18063"/>
                  <a:pt x="1464148" y="0"/>
                </a:cubicBezTo>
                <a:cubicBezTo>
                  <a:pt x="1464148" y="228882"/>
                  <a:pt x="1464147" y="457764"/>
                  <a:pt x="1464147" y="686646"/>
                </a:cubicBezTo>
                <a:lnTo>
                  <a:pt x="1107" y="686646"/>
                </a:lnTo>
                <a:cubicBezTo>
                  <a:pt x="-12439" y="516889"/>
                  <a:pt x="99321" y="426015"/>
                  <a:pt x="278814" y="460587"/>
                </a:cubicBezTo>
                <a:close/>
              </a:path>
            </a:pathLst>
          </a:custGeom>
          <a:gradFill>
            <a:gsLst>
              <a:gs pos="0">
                <a:srgbClr val="F7941D"/>
              </a:gs>
              <a:gs pos="100000">
                <a:srgbClr val="F249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p:cNvSpPr>
            <a:spLocks noGrp="1"/>
          </p:cNvSpPr>
          <p:nvPr>
            <p:ph type="sldNum" sz="quarter" idx="12"/>
          </p:nvPr>
        </p:nvSpPr>
        <p:spPr>
          <a:xfrm>
            <a:off x="8790724" y="4869656"/>
            <a:ext cx="353276" cy="273844"/>
          </a:xfrm>
          <a:prstGeom prst="rect">
            <a:avLst/>
          </a:prstGeom>
        </p:spPr>
        <p:txBody>
          <a:bodyPr/>
          <a:lstStyle>
            <a:lvl1pPr algn="ctr">
              <a:defRPr sz="1000" b="0">
                <a:solidFill>
                  <a:schemeClr val="bg1"/>
                </a:solidFill>
              </a:defRPr>
            </a:lvl1pPr>
          </a:lstStyle>
          <a:p>
            <a:fld id="{2FF7D0EC-F46E-48DE-9236-6C99BF310D9F}" type="slidenum">
              <a:rPr lang="en-IN" smtClean="0"/>
              <a:pPr/>
              <a:t>‹#›</a:t>
            </a:fld>
            <a:endParaRPr lang="en-IN" dirty="0"/>
          </a:p>
        </p:txBody>
      </p:sp>
      <p:sp>
        <p:nvSpPr>
          <p:cNvPr id="7" name="Title 1"/>
          <p:cNvSpPr>
            <a:spLocks noGrp="1"/>
          </p:cNvSpPr>
          <p:nvPr>
            <p:ph type="title" hasCustomPrompt="1"/>
          </p:nvPr>
        </p:nvSpPr>
        <p:spPr>
          <a:xfrm>
            <a:off x="215520" y="100445"/>
            <a:ext cx="8640960" cy="461665"/>
          </a:xfrm>
          <a:prstGeom prst="rect">
            <a:avLst/>
          </a:prstGeom>
        </p:spPr>
        <p:txBody>
          <a:bodyPr anchor="ctr"/>
          <a:lstStyle>
            <a:lvl1pPr>
              <a:defRPr sz="2000" baseline="0">
                <a:solidFill>
                  <a:schemeClr val="tx1"/>
                </a:solidFill>
              </a:defRPr>
            </a:lvl1pPr>
          </a:lstStyle>
          <a:p>
            <a:r>
              <a:rPr lang="en-US" b="1" dirty="0">
                <a:solidFill>
                  <a:schemeClr val="tx1"/>
                </a:solidFill>
              </a:rPr>
              <a:t>Title goes here</a:t>
            </a:r>
            <a:endParaRPr lang="en-IN" b="1" dirty="0">
              <a:solidFill>
                <a:schemeClr val="tx1"/>
              </a:solidFill>
            </a:endParaRPr>
          </a:p>
        </p:txBody>
      </p:sp>
      <p:pic>
        <p:nvPicPr>
          <p:cNvPr id="6" name="Picture 5"/>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778240" y="182880"/>
            <a:ext cx="274320" cy="274320"/>
          </a:xfrm>
          <a:prstGeom prst="rect">
            <a:avLst/>
          </a:prstGeom>
          <a:ln w="38100">
            <a:noFill/>
          </a:ln>
        </p:spPr>
      </p:pic>
      <p:sp>
        <p:nvSpPr>
          <p:cNvPr id="13" name="TextBox 12"/>
          <p:cNvSpPr txBox="1"/>
          <p:nvPr/>
        </p:nvSpPr>
        <p:spPr>
          <a:xfrm>
            <a:off x="185040" y="4846320"/>
            <a:ext cx="1021433" cy="230832"/>
          </a:xfrm>
          <a:prstGeom prst="rect">
            <a:avLst/>
          </a:prstGeom>
          <a:noFill/>
        </p:spPr>
        <p:txBody>
          <a:bodyPr wrap="none" rtlCol="0">
            <a:spAutoFit/>
          </a:bodyPr>
          <a:lstStyle/>
          <a:p>
            <a:r>
              <a:rPr lang="en-US" sz="900" dirty="0">
                <a:solidFill>
                  <a:schemeClr val="tx1">
                    <a:lumMod val="65000"/>
                    <a:lumOff val="35000"/>
                  </a:schemeClr>
                </a:solidFill>
              </a:rPr>
              <a:t>www.saksoft.com</a:t>
            </a:r>
          </a:p>
        </p:txBody>
      </p:sp>
      <p:cxnSp>
        <p:nvCxnSpPr>
          <p:cNvPr id="18" name="Straight Connector 17"/>
          <p:cNvCxnSpPr/>
          <p:nvPr/>
        </p:nvCxnSpPr>
        <p:spPr>
          <a:xfrm>
            <a:off x="182880" y="193043"/>
            <a:ext cx="0" cy="274320"/>
          </a:xfrm>
          <a:prstGeom prst="line">
            <a:avLst/>
          </a:prstGeom>
          <a:ln w="28575">
            <a:solidFill>
              <a:srgbClr val="FF9933"/>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1" name="Oval 20"/>
          <p:cNvSpPr/>
          <p:nvPr/>
        </p:nvSpPr>
        <p:spPr>
          <a:xfrm>
            <a:off x="182880" y="4941304"/>
            <a:ext cx="65274" cy="652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1055087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only">
    <p:spTree>
      <p:nvGrpSpPr>
        <p:cNvPr id="1" name=""/>
        <p:cNvGrpSpPr/>
        <p:nvPr/>
      </p:nvGrpSpPr>
      <p:grpSpPr>
        <a:xfrm>
          <a:off x="0" y="0"/>
          <a:ext cx="0" cy="0"/>
          <a:chOff x="0" y="0"/>
          <a:chExt cx="0" cy="0"/>
        </a:xfrm>
      </p:grpSpPr>
      <p:cxnSp>
        <p:nvCxnSpPr>
          <p:cNvPr id="13" name="Straight Connector 12"/>
          <p:cNvCxnSpPr/>
          <p:nvPr/>
        </p:nvCxnSpPr>
        <p:spPr>
          <a:xfrm>
            <a:off x="914400" y="2343150"/>
            <a:ext cx="0" cy="457200"/>
          </a:xfrm>
          <a:prstGeom prst="line">
            <a:avLst/>
          </a:prstGeom>
          <a:ln w="28575">
            <a:solidFill>
              <a:srgbClr val="FF9933"/>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 name="Text Placeholder 2"/>
          <p:cNvSpPr>
            <a:spLocks noGrp="1"/>
          </p:cNvSpPr>
          <p:nvPr>
            <p:ph type="body" sz="quarter" idx="13" hasCustomPrompt="1"/>
          </p:nvPr>
        </p:nvSpPr>
        <p:spPr>
          <a:xfrm>
            <a:off x="964800" y="2343150"/>
            <a:ext cx="7561263" cy="457200"/>
          </a:xfrm>
        </p:spPr>
        <p:txBody>
          <a:bodyPr/>
          <a:lstStyle>
            <a:lvl1pPr marL="0" indent="0">
              <a:buNone/>
              <a:defRPr b="1">
                <a:solidFill>
                  <a:schemeClr val="tx1"/>
                </a:solidFill>
              </a:defRPr>
            </a:lvl1pPr>
          </a:lstStyle>
          <a:p>
            <a:pPr lvl="0"/>
            <a:r>
              <a:rPr lang="en-US" dirty="0"/>
              <a:t>Title text goes here</a:t>
            </a:r>
          </a:p>
        </p:txBody>
      </p:sp>
      <p:pic>
        <p:nvPicPr>
          <p:cNvPr id="14" name="Picture 1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778240" y="182880"/>
            <a:ext cx="274320" cy="274320"/>
          </a:xfrm>
          <a:prstGeom prst="rect">
            <a:avLst/>
          </a:prstGeom>
          <a:ln w="38100">
            <a:noFill/>
          </a:ln>
        </p:spPr>
      </p:pic>
      <p:sp>
        <p:nvSpPr>
          <p:cNvPr id="15" name="Rectangle 13"/>
          <p:cNvSpPr/>
          <p:nvPr/>
        </p:nvSpPr>
        <p:spPr>
          <a:xfrm>
            <a:off x="8308800" y="4753102"/>
            <a:ext cx="835199" cy="390398"/>
          </a:xfrm>
          <a:custGeom>
            <a:avLst/>
            <a:gdLst>
              <a:gd name="connsiteX0" fmla="*/ 0 w 1463040"/>
              <a:gd name="connsiteY0" fmla="*/ 0 h 205740"/>
              <a:gd name="connsiteX1" fmla="*/ 1463040 w 1463040"/>
              <a:gd name="connsiteY1" fmla="*/ 0 h 205740"/>
              <a:gd name="connsiteX2" fmla="*/ 1463040 w 1463040"/>
              <a:gd name="connsiteY2" fmla="*/ 205740 h 205740"/>
              <a:gd name="connsiteX3" fmla="*/ 0 w 1463040"/>
              <a:gd name="connsiteY3" fmla="*/ 205740 h 205740"/>
              <a:gd name="connsiteX4" fmla="*/ 0 w 1463040"/>
              <a:gd name="connsiteY4" fmla="*/ 0 h 205740"/>
              <a:gd name="connsiteX0" fmla="*/ 0 w 1463040"/>
              <a:gd name="connsiteY0" fmla="*/ 0 h 205740"/>
              <a:gd name="connsiteX1" fmla="*/ 467360 w 1463040"/>
              <a:gd name="connsiteY1" fmla="*/ 0 h 205740"/>
              <a:gd name="connsiteX2" fmla="*/ 1463040 w 1463040"/>
              <a:gd name="connsiteY2" fmla="*/ 0 h 205740"/>
              <a:gd name="connsiteX3" fmla="*/ 1463040 w 1463040"/>
              <a:gd name="connsiteY3" fmla="*/ 205740 h 205740"/>
              <a:gd name="connsiteX4" fmla="*/ 0 w 1463040"/>
              <a:gd name="connsiteY4" fmla="*/ 205740 h 205740"/>
              <a:gd name="connsiteX5" fmla="*/ 0 w 1463040"/>
              <a:gd name="connsiteY5" fmla="*/ 0 h 205740"/>
              <a:gd name="connsiteX0" fmla="*/ 127838 w 1590878"/>
              <a:gd name="connsiteY0" fmla="*/ 15240 h 220980"/>
              <a:gd name="connsiteX1" fmla="*/ 595198 w 1590878"/>
              <a:gd name="connsiteY1" fmla="*/ 15240 h 220980"/>
              <a:gd name="connsiteX2" fmla="*/ 1590878 w 1590878"/>
              <a:gd name="connsiteY2" fmla="*/ 15240 h 220980"/>
              <a:gd name="connsiteX3" fmla="*/ 1590878 w 1590878"/>
              <a:gd name="connsiteY3" fmla="*/ 220980 h 220980"/>
              <a:gd name="connsiteX4" fmla="*/ 127838 w 1590878"/>
              <a:gd name="connsiteY4" fmla="*/ 220980 h 220980"/>
              <a:gd name="connsiteX5" fmla="*/ 127838 w 1590878"/>
              <a:gd name="connsiteY5" fmla="*/ 15240 h 220980"/>
              <a:gd name="connsiteX0" fmla="*/ 127838 w 1597652"/>
              <a:gd name="connsiteY0" fmla="*/ 15240 h 220980"/>
              <a:gd name="connsiteX1" fmla="*/ 595198 w 1597652"/>
              <a:gd name="connsiteY1" fmla="*/ 15240 h 220980"/>
              <a:gd name="connsiteX2" fmla="*/ 1597652 w 1597652"/>
              <a:gd name="connsiteY2" fmla="*/ 15240 h 220980"/>
              <a:gd name="connsiteX3" fmla="*/ 1590878 w 1597652"/>
              <a:gd name="connsiteY3" fmla="*/ 220980 h 220980"/>
              <a:gd name="connsiteX4" fmla="*/ 127838 w 1597652"/>
              <a:gd name="connsiteY4" fmla="*/ 220980 h 220980"/>
              <a:gd name="connsiteX5" fmla="*/ 127838 w 1597652"/>
              <a:gd name="connsiteY5" fmla="*/ 15240 h 220980"/>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437603 w 1534884"/>
              <a:gd name="connsiteY0" fmla="*/ 460586 h 686646"/>
              <a:gd name="connsiteX1" fmla="*/ 1081069 w 1534884"/>
              <a:gd name="connsiteY1" fmla="*/ 501226 h 686646"/>
              <a:gd name="connsiteX2" fmla="*/ 1534884 w 1534884"/>
              <a:gd name="connsiteY2" fmla="*/ 0 h 686646"/>
              <a:gd name="connsiteX3" fmla="*/ 1534883 w 1534884"/>
              <a:gd name="connsiteY3" fmla="*/ 686646 h 686646"/>
              <a:gd name="connsiteX4" fmla="*/ 71843 w 1534884"/>
              <a:gd name="connsiteY4" fmla="*/ 686646 h 686646"/>
              <a:gd name="connsiteX5" fmla="*/ 437603 w 1534884"/>
              <a:gd name="connsiteY5" fmla="*/ 460586 h 686646"/>
              <a:gd name="connsiteX0" fmla="*/ 680640 w 1513761"/>
              <a:gd name="connsiteY0" fmla="*/ 474133 h 686646"/>
              <a:gd name="connsiteX1" fmla="*/ 1059946 w 1513761"/>
              <a:gd name="connsiteY1" fmla="*/ 501226 h 686646"/>
              <a:gd name="connsiteX2" fmla="*/ 1513761 w 1513761"/>
              <a:gd name="connsiteY2" fmla="*/ 0 h 686646"/>
              <a:gd name="connsiteX3" fmla="*/ 1513760 w 1513761"/>
              <a:gd name="connsiteY3" fmla="*/ 686646 h 686646"/>
              <a:gd name="connsiteX4" fmla="*/ 50720 w 1513761"/>
              <a:gd name="connsiteY4" fmla="*/ 686646 h 686646"/>
              <a:gd name="connsiteX5" fmla="*/ 680640 w 1513761"/>
              <a:gd name="connsiteY5" fmla="*/ 474133 h 686646"/>
              <a:gd name="connsiteX0" fmla="*/ 737074 w 1570195"/>
              <a:gd name="connsiteY0" fmla="*/ 474133 h 686646"/>
              <a:gd name="connsiteX1" fmla="*/ 1116380 w 1570195"/>
              <a:gd name="connsiteY1" fmla="*/ 501226 h 686646"/>
              <a:gd name="connsiteX2" fmla="*/ 1570195 w 1570195"/>
              <a:gd name="connsiteY2" fmla="*/ 0 h 686646"/>
              <a:gd name="connsiteX3" fmla="*/ 1570194 w 1570195"/>
              <a:gd name="connsiteY3" fmla="*/ 686646 h 686646"/>
              <a:gd name="connsiteX4" fmla="*/ 107154 w 1570195"/>
              <a:gd name="connsiteY4" fmla="*/ 686646 h 686646"/>
              <a:gd name="connsiteX5" fmla="*/ 737074 w 1570195"/>
              <a:gd name="connsiteY5" fmla="*/ 474133 h 686646"/>
              <a:gd name="connsiteX0" fmla="*/ 654094 w 1595588"/>
              <a:gd name="connsiteY0" fmla="*/ 474133 h 686646"/>
              <a:gd name="connsiteX1" fmla="*/ 1141773 w 1595588"/>
              <a:gd name="connsiteY1" fmla="*/ 501226 h 686646"/>
              <a:gd name="connsiteX2" fmla="*/ 1595588 w 1595588"/>
              <a:gd name="connsiteY2" fmla="*/ 0 h 686646"/>
              <a:gd name="connsiteX3" fmla="*/ 1595587 w 1595588"/>
              <a:gd name="connsiteY3" fmla="*/ 686646 h 686646"/>
              <a:gd name="connsiteX4" fmla="*/ 132547 w 1595588"/>
              <a:gd name="connsiteY4" fmla="*/ 686646 h 686646"/>
              <a:gd name="connsiteX5" fmla="*/ 654094 w 1595588"/>
              <a:gd name="connsiteY5" fmla="*/ 474133 h 686646"/>
              <a:gd name="connsiteX0" fmla="*/ 593391 w 1534885"/>
              <a:gd name="connsiteY0" fmla="*/ 474133 h 686646"/>
              <a:gd name="connsiteX1" fmla="*/ 1081070 w 1534885"/>
              <a:gd name="connsiteY1" fmla="*/ 501226 h 686646"/>
              <a:gd name="connsiteX2" fmla="*/ 1534885 w 1534885"/>
              <a:gd name="connsiteY2" fmla="*/ 0 h 686646"/>
              <a:gd name="connsiteX3" fmla="*/ 1534884 w 1534885"/>
              <a:gd name="connsiteY3" fmla="*/ 686646 h 686646"/>
              <a:gd name="connsiteX4" fmla="*/ 71844 w 1534885"/>
              <a:gd name="connsiteY4" fmla="*/ 686646 h 686646"/>
              <a:gd name="connsiteX5" fmla="*/ 593391 w 1534885"/>
              <a:gd name="connsiteY5" fmla="*/ 474133 h 686646"/>
              <a:gd name="connsiteX0" fmla="*/ 581346 w 1522840"/>
              <a:gd name="connsiteY0" fmla="*/ 474133 h 686646"/>
              <a:gd name="connsiteX1" fmla="*/ 1245131 w 1522840"/>
              <a:gd name="connsiteY1" fmla="*/ 596053 h 686646"/>
              <a:gd name="connsiteX2" fmla="*/ 1522840 w 1522840"/>
              <a:gd name="connsiteY2" fmla="*/ 0 h 686646"/>
              <a:gd name="connsiteX3" fmla="*/ 1522839 w 1522840"/>
              <a:gd name="connsiteY3" fmla="*/ 686646 h 686646"/>
              <a:gd name="connsiteX4" fmla="*/ 59799 w 1522840"/>
              <a:gd name="connsiteY4" fmla="*/ 686646 h 686646"/>
              <a:gd name="connsiteX5" fmla="*/ 581346 w 152284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608364 w 1549858"/>
              <a:gd name="connsiteY0" fmla="*/ 474133 h 686646"/>
              <a:gd name="connsiteX1" fmla="*/ 1089269 w 1549858"/>
              <a:gd name="connsiteY1" fmla="*/ 501226 h 686646"/>
              <a:gd name="connsiteX2" fmla="*/ 1549858 w 1549858"/>
              <a:gd name="connsiteY2" fmla="*/ 0 h 686646"/>
              <a:gd name="connsiteX3" fmla="*/ 1549857 w 1549858"/>
              <a:gd name="connsiteY3" fmla="*/ 686646 h 686646"/>
              <a:gd name="connsiteX4" fmla="*/ 86817 w 1549858"/>
              <a:gd name="connsiteY4" fmla="*/ 686646 h 686646"/>
              <a:gd name="connsiteX5" fmla="*/ 608364 w 1549858"/>
              <a:gd name="connsiteY5" fmla="*/ 474133 h 686646"/>
              <a:gd name="connsiteX0" fmla="*/ 419654 w 1604988"/>
              <a:gd name="connsiteY0" fmla="*/ 460587 h 686646"/>
              <a:gd name="connsiteX1" fmla="*/ 1144399 w 1604988"/>
              <a:gd name="connsiteY1" fmla="*/ 501226 h 686646"/>
              <a:gd name="connsiteX2" fmla="*/ 1604988 w 1604988"/>
              <a:gd name="connsiteY2" fmla="*/ 0 h 686646"/>
              <a:gd name="connsiteX3" fmla="*/ 1604987 w 1604988"/>
              <a:gd name="connsiteY3" fmla="*/ 686646 h 686646"/>
              <a:gd name="connsiteX4" fmla="*/ 141947 w 1604988"/>
              <a:gd name="connsiteY4" fmla="*/ 686646 h 686646"/>
              <a:gd name="connsiteX5" fmla="*/ 419654 w 1604988"/>
              <a:gd name="connsiteY5" fmla="*/ 460587 h 686646"/>
              <a:gd name="connsiteX0" fmla="*/ 387742 w 1573076"/>
              <a:gd name="connsiteY0" fmla="*/ 460587 h 686646"/>
              <a:gd name="connsiteX1" fmla="*/ 1112487 w 1573076"/>
              <a:gd name="connsiteY1" fmla="*/ 501226 h 686646"/>
              <a:gd name="connsiteX2" fmla="*/ 1573076 w 1573076"/>
              <a:gd name="connsiteY2" fmla="*/ 0 h 686646"/>
              <a:gd name="connsiteX3" fmla="*/ 1573075 w 1573076"/>
              <a:gd name="connsiteY3" fmla="*/ 686646 h 686646"/>
              <a:gd name="connsiteX4" fmla="*/ 110035 w 1573076"/>
              <a:gd name="connsiteY4" fmla="*/ 686646 h 686646"/>
              <a:gd name="connsiteX5" fmla="*/ 387742 w 1573076"/>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708969"/>
              <a:gd name="connsiteX1" fmla="*/ 871061 w 1541623"/>
              <a:gd name="connsiteY1" fmla="*/ 582506 h 708969"/>
              <a:gd name="connsiteX2" fmla="*/ 1541623 w 1541623"/>
              <a:gd name="connsiteY2" fmla="*/ 0 h 708969"/>
              <a:gd name="connsiteX3" fmla="*/ 1541622 w 1541623"/>
              <a:gd name="connsiteY3" fmla="*/ 686646 h 708969"/>
              <a:gd name="connsiteX4" fmla="*/ 78582 w 1541623"/>
              <a:gd name="connsiteY4" fmla="*/ 686646 h 708969"/>
              <a:gd name="connsiteX5" fmla="*/ 356289 w 1541623"/>
              <a:gd name="connsiteY5" fmla="*/ 460587 h 708969"/>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278549 w 1463883"/>
              <a:gd name="connsiteY0" fmla="*/ 460587 h 686646"/>
              <a:gd name="connsiteX1" fmla="*/ 833961 w 1463883"/>
              <a:gd name="connsiteY1" fmla="*/ 447040 h 686646"/>
              <a:gd name="connsiteX2" fmla="*/ 1463883 w 1463883"/>
              <a:gd name="connsiteY2" fmla="*/ 0 h 686646"/>
              <a:gd name="connsiteX3" fmla="*/ 1463882 w 1463883"/>
              <a:gd name="connsiteY3" fmla="*/ 686646 h 686646"/>
              <a:gd name="connsiteX4" fmla="*/ 842 w 1463883"/>
              <a:gd name="connsiteY4" fmla="*/ 686646 h 686646"/>
              <a:gd name="connsiteX5" fmla="*/ 278549 w 1463883"/>
              <a:gd name="connsiteY5" fmla="*/ 460587 h 686646"/>
              <a:gd name="connsiteX0" fmla="*/ 278814 w 1464148"/>
              <a:gd name="connsiteY0" fmla="*/ 460587 h 686646"/>
              <a:gd name="connsiteX1" fmla="*/ 834226 w 1464148"/>
              <a:gd name="connsiteY1" fmla="*/ 447040 h 686646"/>
              <a:gd name="connsiteX2" fmla="*/ 1464148 w 1464148"/>
              <a:gd name="connsiteY2" fmla="*/ 0 h 686646"/>
              <a:gd name="connsiteX3" fmla="*/ 1464147 w 1464148"/>
              <a:gd name="connsiteY3" fmla="*/ 686646 h 686646"/>
              <a:gd name="connsiteX4" fmla="*/ 1107 w 1464148"/>
              <a:gd name="connsiteY4" fmla="*/ 686646 h 686646"/>
              <a:gd name="connsiteX5" fmla="*/ 278814 w 1464148"/>
              <a:gd name="connsiteY5" fmla="*/ 460587 h 68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148" h="686646">
                <a:moveTo>
                  <a:pt x="278814" y="460587"/>
                </a:moveTo>
                <a:cubicBezTo>
                  <a:pt x="458307" y="495159"/>
                  <a:pt x="583612" y="796996"/>
                  <a:pt x="834226" y="447040"/>
                </a:cubicBezTo>
                <a:cubicBezTo>
                  <a:pt x="1084840" y="97084"/>
                  <a:pt x="1199987" y="18063"/>
                  <a:pt x="1464148" y="0"/>
                </a:cubicBezTo>
                <a:cubicBezTo>
                  <a:pt x="1464148" y="228882"/>
                  <a:pt x="1464147" y="457764"/>
                  <a:pt x="1464147" y="686646"/>
                </a:cubicBezTo>
                <a:lnTo>
                  <a:pt x="1107" y="686646"/>
                </a:lnTo>
                <a:cubicBezTo>
                  <a:pt x="-12439" y="516889"/>
                  <a:pt x="99321" y="426015"/>
                  <a:pt x="278814" y="460587"/>
                </a:cubicBezTo>
                <a:close/>
              </a:path>
            </a:pathLst>
          </a:custGeom>
          <a:gradFill>
            <a:gsLst>
              <a:gs pos="0">
                <a:srgbClr val="F7941D"/>
              </a:gs>
              <a:gs pos="100000">
                <a:srgbClr val="F249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8"/>
          <p:cNvSpPr>
            <a:spLocks noGrp="1"/>
          </p:cNvSpPr>
          <p:nvPr>
            <p:ph type="sldNum" sz="quarter" idx="12"/>
          </p:nvPr>
        </p:nvSpPr>
        <p:spPr>
          <a:xfrm>
            <a:off x="8790724" y="4869656"/>
            <a:ext cx="353276" cy="273844"/>
          </a:xfrm>
          <a:prstGeom prst="rect">
            <a:avLst/>
          </a:prstGeom>
        </p:spPr>
        <p:txBody>
          <a:bodyPr/>
          <a:lstStyle>
            <a:lvl1pPr algn="ctr">
              <a:defRPr sz="1000" b="0">
                <a:solidFill>
                  <a:schemeClr val="bg1"/>
                </a:solidFill>
              </a:defRPr>
            </a:lvl1pPr>
          </a:lstStyle>
          <a:p>
            <a:fld id="{2FF7D0EC-F46E-48DE-9236-6C99BF310D9F}" type="slidenum">
              <a:rPr lang="en-IN" smtClean="0"/>
              <a:pPr/>
              <a:t>‹#›</a:t>
            </a:fld>
            <a:endParaRPr lang="en-IN" dirty="0"/>
          </a:p>
        </p:txBody>
      </p:sp>
      <p:sp>
        <p:nvSpPr>
          <p:cNvPr id="17" name="TextBox 16"/>
          <p:cNvSpPr txBox="1"/>
          <p:nvPr/>
        </p:nvSpPr>
        <p:spPr>
          <a:xfrm>
            <a:off x="185040" y="4846320"/>
            <a:ext cx="1021433" cy="230832"/>
          </a:xfrm>
          <a:prstGeom prst="rect">
            <a:avLst/>
          </a:prstGeom>
          <a:noFill/>
        </p:spPr>
        <p:txBody>
          <a:bodyPr wrap="none" rtlCol="0">
            <a:spAutoFit/>
          </a:bodyPr>
          <a:lstStyle/>
          <a:p>
            <a:r>
              <a:rPr lang="en-US" sz="900" dirty="0">
                <a:solidFill>
                  <a:schemeClr val="tx1">
                    <a:lumMod val="65000"/>
                    <a:lumOff val="35000"/>
                  </a:schemeClr>
                </a:solidFill>
              </a:rPr>
              <a:t>www.saksoft.com</a:t>
            </a:r>
          </a:p>
        </p:txBody>
      </p:sp>
      <p:sp>
        <p:nvSpPr>
          <p:cNvPr id="18" name="Oval 17"/>
          <p:cNvSpPr/>
          <p:nvPr/>
        </p:nvSpPr>
        <p:spPr>
          <a:xfrm>
            <a:off x="182880" y="4941304"/>
            <a:ext cx="65274" cy="652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1596094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with-image">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747848" y="3905883"/>
            <a:ext cx="7680960" cy="457200"/>
          </a:xfrm>
        </p:spPr>
        <p:txBody>
          <a:bodyPr/>
          <a:lstStyle>
            <a:lvl1pPr marL="0" indent="0" algn="ctr">
              <a:buNone/>
              <a:defRPr b="1">
                <a:solidFill>
                  <a:schemeClr val="tx1"/>
                </a:solidFill>
              </a:defRPr>
            </a:lvl1pPr>
          </a:lstStyle>
          <a:p>
            <a:pPr lvl="0"/>
            <a:r>
              <a:rPr lang="en-US" dirty="0"/>
              <a:t>Title text goes here</a:t>
            </a:r>
          </a:p>
        </p:txBody>
      </p:sp>
      <p:pic>
        <p:nvPicPr>
          <p:cNvPr id="14" name="Picture 1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778240" y="182880"/>
            <a:ext cx="274320" cy="274320"/>
          </a:xfrm>
          <a:prstGeom prst="rect">
            <a:avLst/>
          </a:prstGeom>
          <a:ln w="38100">
            <a:noFill/>
          </a:ln>
        </p:spPr>
      </p:pic>
      <p:sp>
        <p:nvSpPr>
          <p:cNvPr id="15" name="Rectangle 13"/>
          <p:cNvSpPr/>
          <p:nvPr/>
        </p:nvSpPr>
        <p:spPr>
          <a:xfrm>
            <a:off x="8308800" y="4753102"/>
            <a:ext cx="835199" cy="390398"/>
          </a:xfrm>
          <a:custGeom>
            <a:avLst/>
            <a:gdLst>
              <a:gd name="connsiteX0" fmla="*/ 0 w 1463040"/>
              <a:gd name="connsiteY0" fmla="*/ 0 h 205740"/>
              <a:gd name="connsiteX1" fmla="*/ 1463040 w 1463040"/>
              <a:gd name="connsiteY1" fmla="*/ 0 h 205740"/>
              <a:gd name="connsiteX2" fmla="*/ 1463040 w 1463040"/>
              <a:gd name="connsiteY2" fmla="*/ 205740 h 205740"/>
              <a:gd name="connsiteX3" fmla="*/ 0 w 1463040"/>
              <a:gd name="connsiteY3" fmla="*/ 205740 h 205740"/>
              <a:gd name="connsiteX4" fmla="*/ 0 w 1463040"/>
              <a:gd name="connsiteY4" fmla="*/ 0 h 205740"/>
              <a:gd name="connsiteX0" fmla="*/ 0 w 1463040"/>
              <a:gd name="connsiteY0" fmla="*/ 0 h 205740"/>
              <a:gd name="connsiteX1" fmla="*/ 467360 w 1463040"/>
              <a:gd name="connsiteY1" fmla="*/ 0 h 205740"/>
              <a:gd name="connsiteX2" fmla="*/ 1463040 w 1463040"/>
              <a:gd name="connsiteY2" fmla="*/ 0 h 205740"/>
              <a:gd name="connsiteX3" fmla="*/ 1463040 w 1463040"/>
              <a:gd name="connsiteY3" fmla="*/ 205740 h 205740"/>
              <a:gd name="connsiteX4" fmla="*/ 0 w 1463040"/>
              <a:gd name="connsiteY4" fmla="*/ 205740 h 205740"/>
              <a:gd name="connsiteX5" fmla="*/ 0 w 1463040"/>
              <a:gd name="connsiteY5" fmla="*/ 0 h 205740"/>
              <a:gd name="connsiteX0" fmla="*/ 127838 w 1590878"/>
              <a:gd name="connsiteY0" fmla="*/ 15240 h 220980"/>
              <a:gd name="connsiteX1" fmla="*/ 595198 w 1590878"/>
              <a:gd name="connsiteY1" fmla="*/ 15240 h 220980"/>
              <a:gd name="connsiteX2" fmla="*/ 1590878 w 1590878"/>
              <a:gd name="connsiteY2" fmla="*/ 15240 h 220980"/>
              <a:gd name="connsiteX3" fmla="*/ 1590878 w 1590878"/>
              <a:gd name="connsiteY3" fmla="*/ 220980 h 220980"/>
              <a:gd name="connsiteX4" fmla="*/ 127838 w 1590878"/>
              <a:gd name="connsiteY4" fmla="*/ 220980 h 220980"/>
              <a:gd name="connsiteX5" fmla="*/ 127838 w 1590878"/>
              <a:gd name="connsiteY5" fmla="*/ 15240 h 220980"/>
              <a:gd name="connsiteX0" fmla="*/ 127838 w 1597652"/>
              <a:gd name="connsiteY0" fmla="*/ 15240 h 220980"/>
              <a:gd name="connsiteX1" fmla="*/ 595198 w 1597652"/>
              <a:gd name="connsiteY1" fmla="*/ 15240 h 220980"/>
              <a:gd name="connsiteX2" fmla="*/ 1597652 w 1597652"/>
              <a:gd name="connsiteY2" fmla="*/ 15240 h 220980"/>
              <a:gd name="connsiteX3" fmla="*/ 1590878 w 1597652"/>
              <a:gd name="connsiteY3" fmla="*/ 220980 h 220980"/>
              <a:gd name="connsiteX4" fmla="*/ 127838 w 1597652"/>
              <a:gd name="connsiteY4" fmla="*/ 220980 h 220980"/>
              <a:gd name="connsiteX5" fmla="*/ 127838 w 1597652"/>
              <a:gd name="connsiteY5" fmla="*/ 15240 h 220980"/>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437603 w 1534884"/>
              <a:gd name="connsiteY0" fmla="*/ 460586 h 686646"/>
              <a:gd name="connsiteX1" fmla="*/ 1081069 w 1534884"/>
              <a:gd name="connsiteY1" fmla="*/ 501226 h 686646"/>
              <a:gd name="connsiteX2" fmla="*/ 1534884 w 1534884"/>
              <a:gd name="connsiteY2" fmla="*/ 0 h 686646"/>
              <a:gd name="connsiteX3" fmla="*/ 1534883 w 1534884"/>
              <a:gd name="connsiteY3" fmla="*/ 686646 h 686646"/>
              <a:gd name="connsiteX4" fmla="*/ 71843 w 1534884"/>
              <a:gd name="connsiteY4" fmla="*/ 686646 h 686646"/>
              <a:gd name="connsiteX5" fmla="*/ 437603 w 1534884"/>
              <a:gd name="connsiteY5" fmla="*/ 460586 h 686646"/>
              <a:gd name="connsiteX0" fmla="*/ 680640 w 1513761"/>
              <a:gd name="connsiteY0" fmla="*/ 474133 h 686646"/>
              <a:gd name="connsiteX1" fmla="*/ 1059946 w 1513761"/>
              <a:gd name="connsiteY1" fmla="*/ 501226 h 686646"/>
              <a:gd name="connsiteX2" fmla="*/ 1513761 w 1513761"/>
              <a:gd name="connsiteY2" fmla="*/ 0 h 686646"/>
              <a:gd name="connsiteX3" fmla="*/ 1513760 w 1513761"/>
              <a:gd name="connsiteY3" fmla="*/ 686646 h 686646"/>
              <a:gd name="connsiteX4" fmla="*/ 50720 w 1513761"/>
              <a:gd name="connsiteY4" fmla="*/ 686646 h 686646"/>
              <a:gd name="connsiteX5" fmla="*/ 680640 w 1513761"/>
              <a:gd name="connsiteY5" fmla="*/ 474133 h 686646"/>
              <a:gd name="connsiteX0" fmla="*/ 737074 w 1570195"/>
              <a:gd name="connsiteY0" fmla="*/ 474133 h 686646"/>
              <a:gd name="connsiteX1" fmla="*/ 1116380 w 1570195"/>
              <a:gd name="connsiteY1" fmla="*/ 501226 h 686646"/>
              <a:gd name="connsiteX2" fmla="*/ 1570195 w 1570195"/>
              <a:gd name="connsiteY2" fmla="*/ 0 h 686646"/>
              <a:gd name="connsiteX3" fmla="*/ 1570194 w 1570195"/>
              <a:gd name="connsiteY3" fmla="*/ 686646 h 686646"/>
              <a:gd name="connsiteX4" fmla="*/ 107154 w 1570195"/>
              <a:gd name="connsiteY4" fmla="*/ 686646 h 686646"/>
              <a:gd name="connsiteX5" fmla="*/ 737074 w 1570195"/>
              <a:gd name="connsiteY5" fmla="*/ 474133 h 686646"/>
              <a:gd name="connsiteX0" fmla="*/ 654094 w 1595588"/>
              <a:gd name="connsiteY0" fmla="*/ 474133 h 686646"/>
              <a:gd name="connsiteX1" fmla="*/ 1141773 w 1595588"/>
              <a:gd name="connsiteY1" fmla="*/ 501226 h 686646"/>
              <a:gd name="connsiteX2" fmla="*/ 1595588 w 1595588"/>
              <a:gd name="connsiteY2" fmla="*/ 0 h 686646"/>
              <a:gd name="connsiteX3" fmla="*/ 1595587 w 1595588"/>
              <a:gd name="connsiteY3" fmla="*/ 686646 h 686646"/>
              <a:gd name="connsiteX4" fmla="*/ 132547 w 1595588"/>
              <a:gd name="connsiteY4" fmla="*/ 686646 h 686646"/>
              <a:gd name="connsiteX5" fmla="*/ 654094 w 1595588"/>
              <a:gd name="connsiteY5" fmla="*/ 474133 h 686646"/>
              <a:gd name="connsiteX0" fmla="*/ 593391 w 1534885"/>
              <a:gd name="connsiteY0" fmla="*/ 474133 h 686646"/>
              <a:gd name="connsiteX1" fmla="*/ 1081070 w 1534885"/>
              <a:gd name="connsiteY1" fmla="*/ 501226 h 686646"/>
              <a:gd name="connsiteX2" fmla="*/ 1534885 w 1534885"/>
              <a:gd name="connsiteY2" fmla="*/ 0 h 686646"/>
              <a:gd name="connsiteX3" fmla="*/ 1534884 w 1534885"/>
              <a:gd name="connsiteY3" fmla="*/ 686646 h 686646"/>
              <a:gd name="connsiteX4" fmla="*/ 71844 w 1534885"/>
              <a:gd name="connsiteY4" fmla="*/ 686646 h 686646"/>
              <a:gd name="connsiteX5" fmla="*/ 593391 w 1534885"/>
              <a:gd name="connsiteY5" fmla="*/ 474133 h 686646"/>
              <a:gd name="connsiteX0" fmla="*/ 581346 w 1522840"/>
              <a:gd name="connsiteY0" fmla="*/ 474133 h 686646"/>
              <a:gd name="connsiteX1" fmla="*/ 1245131 w 1522840"/>
              <a:gd name="connsiteY1" fmla="*/ 596053 h 686646"/>
              <a:gd name="connsiteX2" fmla="*/ 1522840 w 1522840"/>
              <a:gd name="connsiteY2" fmla="*/ 0 h 686646"/>
              <a:gd name="connsiteX3" fmla="*/ 1522839 w 1522840"/>
              <a:gd name="connsiteY3" fmla="*/ 686646 h 686646"/>
              <a:gd name="connsiteX4" fmla="*/ 59799 w 1522840"/>
              <a:gd name="connsiteY4" fmla="*/ 686646 h 686646"/>
              <a:gd name="connsiteX5" fmla="*/ 581346 w 152284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608364 w 1549858"/>
              <a:gd name="connsiteY0" fmla="*/ 474133 h 686646"/>
              <a:gd name="connsiteX1" fmla="*/ 1089269 w 1549858"/>
              <a:gd name="connsiteY1" fmla="*/ 501226 h 686646"/>
              <a:gd name="connsiteX2" fmla="*/ 1549858 w 1549858"/>
              <a:gd name="connsiteY2" fmla="*/ 0 h 686646"/>
              <a:gd name="connsiteX3" fmla="*/ 1549857 w 1549858"/>
              <a:gd name="connsiteY3" fmla="*/ 686646 h 686646"/>
              <a:gd name="connsiteX4" fmla="*/ 86817 w 1549858"/>
              <a:gd name="connsiteY4" fmla="*/ 686646 h 686646"/>
              <a:gd name="connsiteX5" fmla="*/ 608364 w 1549858"/>
              <a:gd name="connsiteY5" fmla="*/ 474133 h 686646"/>
              <a:gd name="connsiteX0" fmla="*/ 419654 w 1604988"/>
              <a:gd name="connsiteY0" fmla="*/ 460587 h 686646"/>
              <a:gd name="connsiteX1" fmla="*/ 1144399 w 1604988"/>
              <a:gd name="connsiteY1" fmla="*/ 501226 h 686646"/>
              <a:gd name="connsiteX2" fmla="*/ 1604988 w 1604988"/>
              <a:gd name="connsiteY2" fmla="*/ 0 h 686646"/>
              <a:gd name="connsiteX3" fmla="*/ 1604987 w 1604988"/>
              <a:gd name="connsiteY3" fmla="*/ 686646 h 686646"/>
              <a:gd name="connsiteX4" fmla="*/ 141947 w 1604988"/>
              <a:gd name="connsiteY4" fmla="*/ 686646 h 686646"/>
              <a:gd name="connsiteX5" fmla="*/ 419654 w 1604988"/>
              <a:gd name="connsiteY5" fmla="*/ 460587 h 686646"/>
              <a:gd name="connsiteX0" fmla="*/ 387742 w 1573076"/>
              <a:gd name="connsiteY0" fmla="*/ 460587 h 686646"/>
              <a:gd name="connsiteX1" fmla="*/ 1112487 w 1573076"/>
              <a:gd name="connsiteY1" fmla="*/ 501226 h 686646"/>
              <a:gd name="connsiteX2" fmla="*/ 1573076 w 1573076"/>
              <a:gd name="connsiteY2" fmla="*/ 0 h 686646"/>
              <a:gd name="connsiteX3" fmla="*/ 1573075 w 1573076"/>
              <a:gd name="connsiteY3" fmla="*/ 686646 h 686646"/>
              <a:gd name="connsiteX4" fmla="*/ 110035 w 1573076"/>
              <a:gd name="connsiteY4" fmla="*/ 686646 h 686646"/>
              <a:gd name="connsiteX5" fmla="*/ 387742 w 1573076"/>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708969"/>
              <a:gd name="connsiteX1" fmla="*/ 871061 w 1541623"/>
              <a:gd name="connsiteY1" fmla="*/ 582506 h 708969"/>
              <a:gd name="connsiteX2" fmla="*/ 1541623 w 1541623"/>
              <a:gd name="connsiteY2" fmla="*/ 0 h 708969"/>
              <a:gd name="connsiteX3" fmla="*/ 1541622 w 1541623"/>
              <a:gd name="connsiteY3" fmla="*/ 686646 h 708969"/>
              <a:gd name="connsiteX4" fmla="*/ 78582 w 1541623"/>
              <a:gd name="connsiteY4" fmla="*/ 686646 h 708969"/>
              <a:gd name="connsiteX5" fmla="*/ 356289 w 1541623"/>
              <a:gd name="connsiteY5" fmla="*/ 460587 h 708969"/>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278549 w 1463883"/>
              <a:gd name="connsiteY0" fmla="*/ 460587 h 686646"/>
              <a:gd name="connsiteX1" fmla="*/ 833961 w 1463883"/>
              <a:gd name="connsiteY1" fmla="*/ 447040 h 686646"/>
              <a:gd name="connsiteX2" fmla="*/ 1463883 w 1463883"/>
              <a:gd name="connsiteY2" fmla="*/ 0 h 686646"/>
              <a:gd name="connsiteX3" fmla="*/ 1463882 w 1463883"/>
              <a:gd name="connsiteY3" fmla="*/ 686646 h 686646"/>
              <a:gd name="connsiteX4" fmla="*/ 842 w 1463883"/>
              <a:gd name="connsiteY4" fmla="*/ 686646 h 686646"/>
              <a:gd name="connsiteX5" fmla="*/ 278549 w 1463883"/>
              <a:gd name="connsiteY5" fmla="*/ 460587 h 686646"/>
              <a:gd name="connsiteX0" fmla="*/ 278814 w 1464148"/>
              <a:gd name="connsiteY0" fmla="*/ 460587 h 686646"/>
              <a:gd name="connsiteX1" fmla="*/ 834226 w 1464148"/>
              <a:gd name="connsiteY1" fmla="*/ 447040 h 686646"/>
              <a:gd name="connsiteX2" fmla="*/ 1464148 w 1464148"/>
              <a:gd name="connsiteY2" fmla="*/ 0 h 686646"/>
              <a:gd name="connsiteX3" fmla="*/ 1464147 w 1464148"/>
              <a:gd name="connsiteY3" fmla="*/ 686646 h 686646"/>
              <a:gd name="connsiteX4" fmla="*/ 1107 w 1464148"/>
              <a:gd name="connsiteY4" fmla="*/ 686646 h 686646"/>
              <a:gd name="connsiteX5" fmla="*/ 278814 w 1464148"/>
              <a:gd name="connsiteY5" fmla="*/ 460587 h 68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148" h="686646">
                <a:moveTo>
                  <a:pt x="278814" y="460587"/>
                </a:moveTo>
                <a:cubicBezTo>
                  <a:pt x="458307" y="495159"/>
                  <a:pt x="583612" y="796996"/>
                  <a:pt x="834226" y="447040"/>
                </a:cubicBezTo>
                <a:cubicBezTo>
                  <a:pt x="1084840" y="97084"/>
                  <a:pt x="1199987" y="18063"/>
                  <a:pt x="1464148" y="0"/>
                </a:cubicBezTo>
                <a:cubicBezTo>
                  <a:pt x="1464148" y="228882"/>
                  <a:pt x="1464147" y="457764"/>
                  <a:pt x="1464147" y="686646"/>
                </a:cubicBezTo>
                <a:lnTo>
                  <a:pt x="1107" y="686646"/>
                </a:lnTo>
                <a:cubicBezTo>
                  <a:pt x="-12439" y="516889"/>
                  <a:pt x="99321" y="426015"/>
                  <a:pt x="278814" y="460587"/>
                </a:cubicBezTo>
                <a:close/>
              </a:path>
            </a:pathLst>
          </a:custGeom>
          <a:gradFill>
            <a:gsLst>
              <a:gs pos="0">
                <a:srgbClr val="F7941D"/>
              </a:gs>
              <a:gs pos="100000">
                <a:srgbClr val="F249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8"/>
          <p:cNvSpPr>
            <a:spLocks noGrp="1"/>
          </p:cNvSpPr>
          <p:nvPr>
            <p:ph type="sldNum" sz="quarter" idx="12"/>
          </p:nvPr>
        </p:nvSpPr>
        <p:spPr>
          <a:xfrm>
            <a:off x="8790724" y="4869656"/>
            <a:ext cx="353276" cy="273844"/>
          </a:xfrm>
          <a:prstGeom prst="rect">
            <a:avLst/>
          </a:prstGeom>
        </p:spPr>
        <p:txBody>
          <a:bodyPr/>
          <a:lstStyle>
            <a:lvl1pPr algn="ctr">
              <a:defRPr sz="1000" b="0">
                <a:solidFill>
                  <a:schemeClr val="bg1"/>
                </a:solidFill>
              </a:defRPr>
            </a:lvl1pPr>
          </a:lstStyle>
          <a:p>
            <a:fld id="{2FF7D0EC-F46E-48DE-9236-6C99BF310D9F}" type="slidenum">
              <a:rPr lang="en-IN" smtClean="0"/>
              <a:pPr/>
              <a:t>‹#›</a:t>
            </a:fld>
            <a:endParaRPr lang="en-IN" dirty="0"/>
          </a:p>
        </p:txBody>
      </p:sp>
      <p:sp>
        <p:nvSpPr>
          <p:cNvPr id="17" name="TextBox 16"/>
          <p:cNvSpPr txBox="1"/>
          <p:nvPr/>
        </p:nvSpPr>
        <p:spPr>
          <a:xfrm>
            <a:off x="185040" y="4846320"/>
            <a:ext cx="1021433" cy="230832"/>
          </a:xfrm>
          <a:prstGeom prst="rect">
            <a:avLst/>
          </a:prstGeom>
          <a:noFill/>
        </p:spPr>
        <p:txBody>
          <a:bodyPr wrap="none" rtlCol="0">
            <a:spAutoFit/>
          </a:bodyPr>
          <a:lstStyle/>
          <a:p>
            <a:r>
              <a:rPr lang="en-US" sz="900" dirty="0">
                <a:solidFill>
                  <a:schemeClr val="tx1">
                    <a:lumMod val="65000"/>
                    <a:lumOff val="35000"/>
                  </a:schemeClr>
                </a:solidFill>
              </a:rPr>
              <a:t>www.saksoft.com</a:t>
            </a:r>
          </a:p>
        </p:txBody>
      </p:sp>
      <p:sp>
        <p:nvSpPr>
          <p:cNvPr id="18" name="Oval 17"/>
          <p:cNvSpPr/>
          <p:nvPr/>
        </p:nvSpPr>
        <p:spPr>
          <a:xfrm>
            <a:off x="182880" y="4941304"/>
            <a:ext cx="65274" cy="652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6" name="Picture Placeholder 5"/>
          <p:cNvSpPr>
            <a:spLocks noGrp="1"/>
          </p:cNvSpPr>
          <p:nvPr>
            <p:ph type="pic" sz="quarter" idx="14"/>
          </p:nvPr>
        </p:nvSpPr>
        <p:spPr>
          <a:xfrm>
            <a:off x="747848" y="580799"/>
            <a:ext cx="7680960" cy="3291840"/>
          </a:xfrm>
          <a:solidFill>
            <a:schemeClr val="bg1">
              <a:lumMod val="95000"/>
            </a:schemeClr>
          </a:solidFill>
        </p:spPr>
        <p:txBody>
          <a:bodyPr/>
          <a:lstStyle/>
          <a:p>
            <a:r>
              <a:rPr lang="en-US" dirty="0"/>
              <a:t>Click icon to add picture</a:t>
            </a:r>
          </a:p>
        </p:txBody>
      </p:sp>
      <p:cxnSp>
        <p:nvCxnSpPr>
          <p:cNvPr id="13" name="Straight Connector 12"/>
          <p:cNvCxnSpPr/>
          <p:nvPr/>
        </p:nvCxnSpPr>
        <p:spPr>
          <a:xfrm flipH="1">
            <a:off x="702128" y="3891369"/>
            <a:ext cx="7772400" cy="0"/>
          </a:xfrm>
          <a:prstGeom prst="line">
            <a:avLst/>
          </a:prstGeom>
          <a:ln w="28575">
            <a:solidFill>
              <a:srgbClr val="FF9933"/>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7696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wo-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520" y="897565"/>
            <a:ext cx="4248472" cy="3618401"/>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Content Placeholder 3"/>
          <p:cNvSpPr>
            <a:spLocks noGrp="1"/>
          </p:cNvSpPr>
          <p:nvPr>
            <p:ph sz="half" idx="2"/>
          </p:nvPr>
        </p:nvSpPr>
        <p:spPr>
          <a:xfrm>
            <a:off x="4644008" y="897565"/>
            <a:ext cx="4320480" cy="3618401"/>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0" name="Rectangle 13"/>
          <p:cNvSpPr/>
          <p:nvPr/>
        </p:nvSpPr>
        <p:spPr>
          <a:xfrm>
            <a:off x="8308800" y="4753102"/>
            <a:ext cx="835199" cy="390398"/>
          </a:xfrm>
          <a:custGeom>
            <a:avLst/>
            <a:gdLst>
              <a:gd name="connsiteX0" fmla="*/ 0 w 1463040"/>
              <a:gd name="connsiteY0" fmla="*/ 0 h 205740"/>
              <a:gd name="connsiteX1" fmla="*/ 1463040 w 1463040"/>
              <a:gd name="connsiteY1" fmla="*/ 0 h 205740"/>
              <a:gd name="connsiteX2" fmla="*/ 1463040 w 1463040"/>
              <a:gd name="connsiteY2" fmla="*/ 205740 h 205740"/>
              <a:gd name="connsiteX3" fmla="*/ 0 w 1463040"/>
              <a:gd name="connsiteY3" fmla="*/ 205740 h 205740"/>
              <a:gd name="connsiteX4" fmla="*/ 0 w 1463040"/>
              <a:gd name="connsiteY4" fmla="*/ 0 h 205740"/>
              <a:gd name="connsiteX0" fmla="*/ 0 w 1463040"/>
              <a:gd name="connsiteY0" fmla="*/ 0 h 205740"/>
              <a:gd name="connsiteX1" fmla="*/ 467360 w 1463040"/>
              <a:gd name="connsiteY1" fmla="*/ 0 h 205740"/>
              <a:gd name="connsiteX2" fmla="*/ 1463040 w 1463040"/>
              <a:gd name="connsiteY2" fmla="*/ 0 h 205740"/>
              <a:gd name="connsiteX3" fmla="*/ 1463040 w 1463040"/>
              <a:gd name="connsiteY3" fmla="*/ 205740 h 205740"/>
              <a:gd name="connsiteX4" fmla="*/ 0 w 1463040"/>
              <a:gd name="connsiteY4" fmla="*/ 205740 h 205740"/>
              <a:gd name="connsiteX5" fmla="*/ 0 w 1463040"/>
              <a:gd name="connsiteY5" fmla="*/ 0 h 205740"/>
              <a:gd name="connsiteX0" fmla="*/ 127838 w 1590878"/>
              <a:gd name="connsiteY0" fmla="*/ 15240 h 220980"/>
              <a:gd name="connsiteX1" fmla="*/ 595198 w 1590878"/>
              <a:gd name="connsiteY1" fmla="*/ 15240 h 220980"/>
              <a:gd name="connsiteX2" fmla="*/ 1590878 w 1590878"/>
              <a:gd name="connsiteY2" fmla="*/ 15240 h 220980"/>
              <a:gd name="connsiteX3" fmla="*/ 1590878 w 1590878"/>
              <a:gd name="connsiteY3" fmla="*/ 220980 h 220980"/>
              <a:gd name="connsiteX4" fmla="*/ 127838 w 1590878"/>
              <a:gd name="connsiteY4" fmla="*/ 220980 h 220980"/>
              <a:gd name="connsiteX5" fmla="*/ 127838 w 1590878"/>
              <a:gd name="connsiteY5" fmla="*/ 15240 h 220980"/>
              <a:gd name="connsiteX0" fmla="*/ 127838 w 1597652"/>
              <a:gd name="connsiteY0" fmla="*/ 15240 h 220980"/>
              <a:gd name="connsiteX1" fmla="*/ 595198 w 1597652"/>
              <a:gd name="connsiteY1" fmla="*/ 15240 h 220980"/>
              <a:gd name="connsiteX2" fmla="*/ 1597652 w 1597652"/>
              <a:gd name="connsiteY2" fmla="*/ 15240 h 220980"/>
              <a:gd name="connsiteX3" fmla="*/ 1590878 w 1597652"/>
              <a:gd name="connsiteY3" fmla="*/ 220980 h 220980"/>
              <a:gd name="connsiteX4" fmla="*/ 127838 w 1597652"/>
              <a:gd name="connsiteY4" fmla="*/ 220980 h 220980"/>
              <a:gd name="connsiteX5" fmla="*/ 127838 w 1597652"/>
              <a:gd name="connsiteY5" fmla="*/ 15240 h 220980"/>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437603 w 1534884"/>
              <a:gd name="connsiteY0" fmla="*/ 460586 h 686646"/>
              <a:gd name="connsiteX1" fmla="*/ 1081069 w 1534884"/>
              <a:gd name="connsiteY1" fmla="*/ 501226 h 686646"/>
              <a:gd name="connsiteX2" fmla="*/ 1534884 w 1534884"/>
              <a:gd name="connsiteY2" fmla="*/ 0 h 686646"/>
              <a:gd name="connsiteX3" fmla="*/ 1534883 w 1534884"/>
              <a:gd name="connsiteY3" fmla="*/ 686646 h 686646"/>
              <a:gd name="connsiteX4" fmla="*/ 71843 w 1534884"/>
              <a:gd name="connsiteY4" fmla="*/ 686646 h 686646"/>
              <a:gd name="connsiteX5" fmla="*/ 437603 w 1534884"/>
              <a:gd name="connsiteY5" fmla="*/ 460586 h 686646"/>
              <a:gd name="connsiteX0" fmla="*/ 680640 w 1513761"/>
              <a:gd name="connsiteY0" fmla="*/ 474133 h 686646"/>
              <a:gd name="connsiteX1" fmla="*/ 1059946 w 1513761"/>
              <a:gd name="connsiteY1" fmla="*/ 501226 h 686646"/>
              <a:gd name="connsiteX2" fmla="*/ 1513761 w 1513761"/>
              <a:gd name="connsiteY2" fmla="*/ 0 h 686646"/>
              <a:gd name="connsiteX3" fmla="*/ 1513760 w 1513761"/>
              <a:gd name="connsiteY3" fmla="*/ 686646 h 686646"/>
              <a:gd name="connsiteX4" fmla="*/ 50720 w 1513761"/>
              <a:gd name="connsiteY4" fmla="*/ 686646 h 686646"/>
              <a:gd name="connsiteX5" fmla="*/ 680640 w 1513761"/>
              <a:gd name="connsiteY5" fmla="*/ 474133 h 686646"/>
              <a:gd name="connsiteX0" fmla="*/ 737074 w 1570195"/>
              <a:gd name="connsiteY0" fmla="*/ 474133 h 686646"/>
              <a:gd name="connsiteX1" fmla="*/ 1116380 w 1570195"/>
              <a:gd name="connsiteY1" fmla="*/ 501226 h 686646"/>
              <a:gd name="connsiteX2" fmla="*/ 1570195 w 1570195"/>
              <a:gd name="connsiteY2" fmla="*/ 0 h 686646"/>
              <a:gd name="connsiteX3" fmla="*/ 1570194 w 1570195"/>
              <a:gd name="connsiteY3" fmla="*/ 686646 h 686646"/>
              <a:gd name="connsiteX4" fmla="*/ 107154 w 1570195"/>
              <a:gd name="connsiteY4" fmla="*/ 686646 h 686646"/>
              <a:gd name="connsiteX5" fmla="*/ 737074 w 1570195"/>
              <a:gd name="connsiteY5" fmla="*/ 474133 h 686646"/>
              <a:gd name="connsiteX0" fmla="*/ 654094 w 1595588"/>
              <a:gd name="connsiteY0" fmla="*/ 474133 h 686646"/>
              <a:gd name="connsiteX1" fmla="*/ 1141773 w 1595588"/>
              <a:gd name="connsiteY1" fmla="*/ 501226 h 686646"/>
              <a:gd name="connsiteX2" fmla="*/ 1595588 w 1595588"/>
              <a:gd name="connsiteY2" fmla="*/ 0 h 686646"/>
              <a:gd name="connsiteX3" fmla="*/ 1595587 w 1595588"/>
              <a:gd name="connsiteY3" fmla="*/ 686646 h 686646"/>
              <a:gd name="connsiteX4" fmla="*/ 132547 w 1595588"/>
              <a:gd name="connsiteY4" fmla="*/ 686646 h 686646"/>
              <a:gd name="connsiteX5" fmla="*/ 654094 w 1595588"/>
              <a:gd name="connsiteY5" fmla="*/ 474133 h 686646"/>
              <a:gd name="connsiteX0" fmla="*/ 593391 w 1534885"/>
              <a:gd name="connsiteY0" fmla="*/ 474133 h 686646"/>
              <a:gd name="connsiteX1" fmla="*/ 1081070 w 1534885"/>
              <a:gd name="connsiteY1" fmla="*/ 501226 h 686646"/>
              <a:gd name="connsiteX2" fmla="*/ 1534885 w 1534885"/>
              <a:gd name="connsiteY2" fmla="*/ 0 h 686646"/>
              <a:gd name="connsiteX3" fmla="*/ 1534884 w 1534885"/>
              <a:gd name="connsiteY3" fmla="*/ 686646 h 686646"/>
              <a:gd name="connsiteX4" fmla="*/ 71844 w 1534885"/>
              <a:gd name="connsiteY4" fmla="*/ 686646 h 686646"/>
              <a:gd name="connsiteX5" fmla="*/ 593391 w 1534885"/>
              <a:gd name="connsiteY5" fmla="*/ 474133 h 686646"/>
              <a:gd name="connsiteX0" fmla="*/ 581346 w 1522840"/>
              <a:gd name="connsiteY0" fmla="*/ 474133 h 686646"/>
              <a:gd name="connsiteX1" fmla="*/ 1245131 w 1522840"/>
              <a:gd name="connsiteY1" fmla="*/ 596053 h 686646"/>
              <a:gd name="connsiteX2" fmla="*/ 1522840 w 1522840"/>
              <a:gd name="connsiteY2" fmla="*/ 0 h 686646"/>
              <a:gd name="connsiteX3" fmla="*/ 1522839 w 1522840"/>
              <a:gd name="connsiteY3" fmla="*/ 686646 h 686646"/>
              <a:gd name="connsiteX4" fmla="*/ 59799 w 1522840"/>
              <a:gd name="connsiteY4" fmla="*/ 686646 h 686646"/>
              <a:gd name="connsiteX5" fmla="*/ 581346 w 152284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608364 w 1549858"/>
              <a:gd name="connsiteY0" fmla="*/ 474133 h 686646"/>
              <a:gd name="connsiteX1" fmla="*/ 1089269 w 1549858"/>
              <a:gd name="connsiteY1" fmla="*/ 501226 h 686646"/>
              <a:gd name="connsiteX2" fmla="*/ 1549858 w 1549858"/>
              <a:gd name="connsiteY2" fmla="*/ 0 h 686646"/>
              <a:gd name="connsiteX3" fmla="*/ 1549857 w 1549858"/>
              <a:gd name="connsiteY3" fmla="*/ 686646 h 686646"/>
              <a:gd name="connsiteX4" fmla="*/ 86817 w 1549858"/>
              <a:gd name="connsiteY4" fmla="*/ 686646 h 686646"/>
              <a:gd name="connsiteX5" fmla="*/ 608364 w 1549858"/>
              <a:gd name="connsiteY5" fmla="*/ 474133 h 686646"/>
              <a:gd name="connsiteX0" fmla="*/ 419654 w 1604988"/>
              <a:gd name="connsiteY0" fmla="*/ 460587 h 686646"/>
              <a:gd name="connsiteX1" fmla="*/ 1144399 w 1604988"/>
              <a:gd name="connsiteY1" fmla="*/ 501226 h 686646"/>
              <a:gd name="connsiteX2" fmla="*/ 1604988 w 1604988"/>
              <a:gd name="connsiteY2" fmla="*/ 0 h 686646"/>
              <a:gd name="connsiteX3" fmla="*/ 1604987 w 1604988"/>
              <a:gd name="connsiteY3" fmla="*/ 686646 h 686646"/>
              <a:gd name="connsiteX4" fmla="*/ 141947 w 1604988"/>
              <a:gd name="connsiteY4" fmla="*/ 686646 h 686646"/>
              <a:gd name="connsiteX5" fmla="*/ 419654 w 1604988"/>
              <a:gd name="connsiteY5" fmla="*/ 460587 h 686646"/>
              <a:gd name="connsiteX0" fmla="*/ 387742 w 1573076"/>
              <a:gd name="connsiteY0" fmla="*/ 460587 h 686646"/>
              <a:gd name="connsiteX1" fmla="*/ 1112487 w 1573076"/>
              <a:gd name="connsiteY1" fmla="*/ 501226 h 686646"/>
              <a:gd name="connsiteX2" fmla="*/ 1573076 w 1573076"/>
              <a:gd name="connsiteY2" fmla="*/ 0 h 686646"/>
              <a:gd name="connsiteX3" fmla="*/ 1573075 w 1573076"/>
              <a:gd name="connsiteY3" fmla="*/ 686646 h 686646"/>
              <a:gd name="connsiteX4" fmla="*/ 110035 w 1573076"/>
              <a:gd name="connsiteY4" fmla="*/ 686646 h 686646"/>
              <a:gd name="connsiteX5" fmla="*/ 387742 w 1573076"/>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708969"/>
              <a:gd name="connsiteX1" fmla="*/ 871061 w 1541623"/>
              <a:gd name="connsiteY1" fmla="*/ 582506 h 708969"/>
              <a:gd name="connsiteX2" fmla="*/ 1541623 w 1541623"/>
              <a:gd name="connsiteY2" fmla="*/ 0 h 708969"/>
              <a:gd name="connsiteX3" fmla="*/ 1541622 w 1541623"/>
              <a:gd name="connsiteY3" fmla="*/ 686646 h 708969"/>
              <a:gd name="connsiteX4" fmla="*/ 78582 w 1541623"/>
              <a:gd name="connsiteY4" fmla="*/ 686646 h 708969"/>
              <a:gd name="connsiteX5" fmla="*/ 356289 w 1541623"/>
              <a:gd name="connsiteY5" fmla="*/ 460587 h 708969"/>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278549 w 1463883"/>
              <a:gd name="connsiteY0" fmla="*/ 460587 h 686646"/>
              <a:gd name="connsiteX1" fmla="*/ 833961 w 1463883"/>
              <a:gd name="connsiteY1" fmla="*/ 447040 h 686646"/>
              <a:gd name="connsiteX2" fmla="*/ 1463883 w 1463883"/>
              <a:gd name="connsiteY2" fmla="*/ 0 h 686646"/>
              <a:gd name="connsiteX3" fmla="*/ 1463882 w 1463883"/>
              <a:gd name="connsiteY3" fmla="*/ 686646 h 686646"/>
              <a:gd name="connsiteX4" fmla="*/ 842 w 1463883"/>
              <a:gd name="connsiteY4" fmla="*/ 686646 h 686646"/>
              <a:gd name="connsiteX5" fmla="*/ 278549 w 1463883"/>
              <a:gd name="connsiteY5" fmla="*/ 460587 h 686646"/>
              <a:gd name="connsiteX0" fmla="*/ 278814 w 1464148"/>
              <a:gd name="connsiteY0" fmla="*/ 460587 h 686646"/>
              <a:gd name="connsiteX1" fmla="*/ 834226 w 1464148"/>
              <a:gd name="connsiteY1" fmla="*/ 447040 h 686646"/>
              <a:gd name="connsiteX2" fmla="*/ 1464148 w 1464148"/>
              <a:gd name="connsiteY2" fmla="*/ 0 h 686646"/>
              <a:gd name="connsiteX3" fmla="*/ 1464147 w 1464148"/>
              <a:gd name="connsiteY3" fmla="*/ 686646 h 686646"/>
              <a:gd name="connsiteX4" fmla="*/ 1107 w 1464148"/>
              <a:gd name="connsiteY4" fmla="*/ 686646 h 686646"/>
              <a:gd name="connsiteX5" fmla="*/ 278814 w 1464148"/>
              <a:gd name="connsiteY5" fmla="*/ 460587 h 68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148" h="686646">
                <a:moveTo>
                  <a:pt x="278814" y="460587"/>
                </a:moveTo>
                <a:cubicBezTo>
                  <a:pt x="458307" y="495159"/>
                  <a:pt x="583612" y="796996"/>
                  <a:pt x="834226" y="447040"/>
                </a:cubicBezTo>
                <a:cubicBezTo>
                  <a:pt x="1084840" y="97084"/>
                  <a:pt x="1199987" y="18063"/>
                  <a:pt x="1464148" y="0"/>
                </a:cubicBezTo>
                <a:cubicBezTo>
                  <a:pt x="1464148" y="228882"/>
                  <a:pt x="1464147" y="457764"/>
                  <a:pt x="1464147" y="686646"/>
                </a:cubicBezTo>
                <a:lnTo>
                  <a:pt x="1107" y="686646"/>
                </a:lnTo>
                <a:cubicBezTo>
                  <a:pt x="-12439" y="516889"/>
                  <a:pt x="99321" y="426015"/>
                  <a:pt x="278814" y="460587"/>
                </a:cubicBezTo>
                <a:close/>
              </a:path>
            </a:pathLst>
          </a:custGeom>
          <a:gradFill>
            <a:gsLst>
              <a:gs pos="0">
                <a:srgbClr val="F7941D"/>
              </a:gs>
              <a:gs pos="100000">
                <a:srgbClr val="F249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lide Number Placeholder 8"/>
          <p:cNvSpPr>
            <a:spLocks noGrp="1"/>
          </p:cNvSpPr>
          <p:nvPr>
            <p:ph type="sldNum" sz="quarter" idx="12"/>
          </p:nvPr>
        </p:nvSpPr>
        <p:spPr>
          <a:xfrm>
            <a:off x="8790724" y="4869656"/>
            <a:ext cx="353276" cy="273844"/>
          </a:xfrm>
          <a:prstGeom prst="rect">
            <a:avLst/>
          </a:prstGeom>
        </p:spPr>
        <p:txBody>
          <a:bodyPr/>
          <a:lstStyle>
            <a:lvl1pPr algn="ctr">
              <a:defRPr sz="1000" b="0">
                <a:solidFill>
                  <a:schemeClr val="bg1"/>
                </a:solidFill>
              </a:defRPr>
            </a:lvl1pPr>
          </a:lstStyle>
          <a:p>
            <a:fld id="{2FF7D0EC-F46E-48DE-9236-6C99BF310D9F}" type="slidenum">
              <a:rPr lang="en-IN" smtClean="0"/>
              <a:pPr/>
              <a:t>‹#›</a:t>
            </a:fld>
            <a:endParaRPr lang="en-IN" dirty="0"/>
          </a:p>
        </p:txBody>
      </p:sp>
      <p:sp>
        <p:nvSpPr>
          <p:cNvPr id="22" name="TextBox 21"/>
          <p:cNvSpPr txBox="1"/>
          <p:nvPr/>
        </p:nvSpPr>
        <p:spPr>
          <a:xfrm>
            <a:off x="185040" y="4846320"/>
            <a:ext cx="1021433" cy="230832"/>
          </a:xfrm>
          <a:prstGeom prst="rect">
            <a:avLst/>
          </a:prstGeom>
          <a:noFill/>
        </p:spPr>
        <p:txBody>
          <a:bodyPr wrap="none" rtlCol="0">
            <a:spAutoFit/>
          </a:bodyPr>
          <a:lstStyle/>
          <a:p>
            <a:r>
              <a:rPr lang="en-US" sz="900" dirty="0">
                <a:solidFill>
                  <a:schemeClr val="tx1">
                    <a:lumMod val="65000"/>
                    <a:lumOff val="35000"/>
                  </a:schemeClr>
                </a:solidFill>
              </a:rPr>
              <a:t>www.saksoft.com</a:t>
            </a:r>
          </a:p>
        </p:txBody>
      </p:sp>
      <p:sp>
        <p:nvSpPr>
          <p:cNvPr id="23" name="Oval 22"/>
          <p:cNvSpPr/>
          <p:nvPr/>
        </p:nvSpPr>
        <p:spPr>
          <a:xfrm>
            <a:off x="182880" y="4941304"/>
            <a:ext cx="65274" cy="652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7" name="Title 1"/>
          <p:cNvSpPr>
            <a:spLocks noGrp="1"/>
          </p:cNvSpPr>
          <p:nvPr>
            <p:ph type="title" hasCustomPrompt="1"/>
          </p:nvPr>
        </p:nvSpPr>
        <p:spPr>
          <a:xfrm>
            <a:off x="215520" y="100445"/>
            <a:ext cx="8640960" cy="461665"/>
          </a:xfrm>
          <a:prstGeom prst="rect">
            <a:avLst/>
          </a:prstGeom>
        </p:spPr>
        <p:txBody>
          <a:bodyPr anchor="ctr"/>
          <a:lstStyle>
            <a:lvl1pPr>
              <a:defRPr sz="2000" baseline="0">
                <a:solidFill>
                  <a:schemeClr val="tx1"/>
                </a:solidFill>
              </a:defRPr>
            </a:lvl1pPr>
          </a:lstStyle>
          <a:p>
            <a:r>
              <a:rPr lang="en-US" b="1" dirty="0">
                <a:solidFill>
                  <a:schemeClr val="tx1"/>
                </a:solidFill>
              </a:rPr>
              <a:t>Title goes here</a:t>
            </a:r>
            <a:endParaRPr lang="en-IN" b="1" dirty="0">
              <a:solidFill>
                <a:schemeClr val="tx1"/>
              </a:solidFill>
            </a:endParaRPr>
          </a:p>
        </p:txBody>
      </p:sp>
      <p:pic>
        <p:nvPicPr>
          <p:cNvPr id="28" name="Picture 27"/>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778240" y="182880"/>
            <a:ext cx="274320" cy="274320"/>
          </a:xfrm>
          <a:prstGeom prst="rect">
            <a:avLst/>
          </a:prstGeom>
          <a:ln w="38100">
            <a:noFill/>
          </a:ln>
        </p:spPr>
      </p:pic>
      <p:cxnSp>
        <p:nvCxnSpPr>
          <p:cNvPr id="29" name="Straight Connector 28"/>
          <p:cNvCxnSpPr/>
          <p:nvPr/>
        </p:nvCxnSpPr>
        <p:spPr>
          <a:xfrm>
            <a:off x="182880" y="193043"/>
            <a:ext cx="0" cy="274320"/>
          </a:xfrm>
          <a:prstGeom prst="line">
            <a:avLst/>
          </a:prstGeom>
          <a:ln w="28575">
            <a:solidFill>
              <a:srgbClr val="FF9933"/>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62639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hank_you">
    <p:bg>
      <p:bgPr>
        <a:gradFill flip="none" rotWithShape="1">
          <a:gsLst>
            <a:gs pos="100000">
              <a:schemeClr val="bg1">
                <a:lumMod val="95000"/>
              </a:schemeClr>
            </a:gs>
            <a:gs pos="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376" y="1621917"/>
            <a:ext cx="7467424" cy="461665"/>
          </a:xfrm>
          <a:prstGeom prst="rect">
            <a:avLst/>
          </a:prstGeom>
        </p:spPr>
        <p:txBody>
          <a:bodyPr/>
          <a:lstStyle>
            <a:lvl1pPr algn="ctr">
              <a:defRPr sz="2400" b="1">
                <a:solidFill>
                  <a:schemeClr val="accent2"/>
                </a:solidFill>
              </a:defRPr>
            </a:lvl1pPr>
          </a:lstStyle>
          <a:p>
            <a:r>
              <a:rPr lang="en-US" dirty="0"/>
              <a:t>Thank you</a:t>
            </a:r>
            <a:endParaRPr lang="en-IN" dirty="0"/>
          </a:p>
        </p:txBody>
      </p:sp>
      <p:sp>
        <p:nvSpPr>
          <p:cNvPr id="9" name="Footer Placeholder 2"/>
          <p:cNvSpPr txBox="1">
            <a:spLocks/>
          </p:cNvSpPr>
          <p:nvPr/>
        </p:nvSpPr>
        <p:spPr>
          <a:xfrm>
            <a:off x="2951820" y="3014966"/>
            <a:ext cx="3240360" cy="273844"/>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b="0" dirty="0">
                <a:solidFill>
                  <a:schemeClr val="tx1"/>
                </a:solidFill>
              </a:rPr>
              <a:t>www.saksoft.com  | info@saksoft.com</a:t>
            </a:r>
          </a:p>
        </p:txBody>
      </p:sp>
      <p:cxnSp>
        <p:nvCxnSpPr>
          <p:cNvPr id="11" name="Straight Connector 10"/>
          <p:cNvCxnSpPr/>
          <p:nvPr/>
        </p:nvCxnSpPr>
        <p:spPr>
          <a:xfrm flipV="1">
            <a:off x="4343400" y="2087636"/>
            <a:ext cx="457200" cy="3038"/>
          </a:xfrm>
          <a:prstGeom prst="line">
            <a:avLst/>
          </a:prstGeom>
          <a:ln w="19050">
            <a:solidFill>
              <a:srgbClr val="FF8F1F"/>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7" name="Picture 16"/>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297680" y="2297430"/>
            <a:ext cx="548640" cy="548640"/>
          </a:xfrm>
          <a:prstGeom prst="rect">
            <a:avLst/>
          </a:prstGeom>
          <a:ln w="38100">
            <a:noFill/>
          </a:ln>
        </p:spPr>
      </p:pic>
      <p:sp>
        <p:nvSpPr>
          <p:cNvPr id="6" name="Rectangle 5"/>
          <p:cNvSpPr/>
          <p:nvPr/>
        </p:nvSpPr>
        <p:spPr>
          <a:xfrm>
            <a:off x="0" y="5084805"/>
            <a:ext cx="9144000" cy="58695"/>
          </a:xfrm>
          <a:prstGeom prst="rect">
            <a:avLst/>
          </a:prstGeom>
          <a:gradFill flip="none" rotWithShape="1">
            <a:gsLst>
              <a:gs pos="100000">
                <a:srgbClr val="00B0F0"/>
              </a:gs>
              <a:gs pos="0">
                <a:srgbClr val="33CCCC"/>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3"/>
          <p:cNvSpPr/>
          <p:nvPr/>
        </p:nvSpPr>
        <p:spPr>
          <a:xfrm>
            <a:off x="7679852" y="4456854"/>
            <a:ext cx="1464148" cy="686646"/>
          </a:xfrm>
          <a:custGeom>
            <a:avLst/>
            <a:gdLst>
              <a:gd name="connsiteX0" fmla="*/ 0 w 1463040"/>
              <a:gd name="connsiteY0" fmla="*/ 0 h 205740"/>
              <a:gd name="connsiteX1" fmla="*/ 1463040 w 1463040"/>
              <a:gd name="connsiteY1" fmla="*/ 0 h 205740"/>
              <a:gd name="connsiteX2" fmla="*/ 1463040 w 1463040"/>
              <a:gd name="connsiteY2" fmla="*/ 205740 h 205740"/>
              <a:gd name="connsiteX3" fmla="*/ 0 w 1463040"/>
              <a:gd name="connsiteY3" fmla="*/ 205740 h 205740"/>
              <a:gd name="connsiteX4" fmla="*/ 0 w 1463040"/>
              <a:gd name="connsiteY4" fmla="*/ 0 h 205740"/>
              <a:gd name="connsiteX0" fmla="*/ 0 w 1463040"/>
              <a:gd name="connsiteY0" fmla="*/ 0 h 205740"/>
              <a:gd name="connsiteX1" fmla="*/ 467360 w 1463040"/>
              <a:gd name="connsiteY1" fmla="*/ 0 h 205740"/>
              <a:gd name="connsiteX2" fmla="*/ 1463040 w 1463040"/>
              <a:gd name="connsiteY2" fmla="*/ 0 h 205740"/>
              <a:gd name="connsiteX3" fmla="*/ 1463040 w 1463040"/>
              <a:gd name="connsiteY3" fmla="*/ 205740 h 205740"/>
              <a:gd name="connsiteX4" fmla="*/ 0 w 1463040"/>
              <a:gd name="connsiteY4" fmla="*/ 205740 h 205740"/>
              <a:gd name="connsiteX5" fmla="*/ 0 w 1463040"/>
              <a:gd name="connsiteY5" fmla="*/ 0 h 205740"/>
              <a:gd name="connsiteX0" fmla="*/ 127838 w 1590878"/>
              <a:gd name="connsiteY0" fmla="*/ 15240 h 220980"/>
              <a:gd name="connsiteX1" fmla="*/ 595198 w 1590878"/>
              <a:gd name="connsiteY1" fmla="*/ 15240 h 220980"/>
              <a:gd name="connsiteX2" fmla="*/ 1590878 w 1590878"/>
              <a:gd name="connsiteY2" fmla="*/ 15240 h 220980"/>
              <a:gd name="connsiteX3" fmla="*/ 1590878 w 1590878"/>
              <a:gd name="connsiteY3" fmla="*/ 220980 h 220980"/>
              <a:gd name="connsiteX4" fmla="*/ 127838 w 1590878"/>
              <a:gd name="connsiteY4" fmla="*/ 220980 h 220980"/>
              <a:gd name="connsiteX5" fmla="*/ 127838 w 1590878"/>
              <a:gd name="connsiteY5" fmla="*/ 15240 h 220980"/>
              <a:gd name="connsiteX0" fmla="*/ 127838 w 1597652"/>
              <a:gd name="connsiteY0" fmla="*/ 15240 h 220980"/>
              <a:gd name="connsiteX1" fmla="*/ 595198 w 1597652"/>
              <a:gd name="connsiteY1" fmla="*/ 15240 h 220980"/>
              <a:gd name="connsiteX2" fmla="*/ 1597652 w 1597652"/>
              <a:gd name="connsiteY2" fmla="*/ 15240 h 220980"/>
              <a:gd name="connsiteX3" fmla="*/ 1590878 w 1597652"/>
              <a:gd name="connsiteY3" fmla="*/ 220980 h 220980"/>
              <a:gd name="connsiteX4" fmla="*/ 127838 w 1597652"/>
              <a:gd name="connsiteY4" fmla="*/ 220980 h 220980"/>
              <a:gd name="connsiteX5" fmla="*/ 127838 w 1597652"/>
              <a:gd name="connsiteY5" fmla="*/ 15240 h 220980"/>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437603 w 1534884"/>
              <a:gd name="connsiteY0" fmla="*/ 460586 h 686646"/>
              <a:gd name="connsiteX1" fmla="*/ 1081069 w 1534884"/>
              <a:gd name="connsiteY1" fmla="*/ 501226 h 686646"/>
              <a:gd name="connsiteX2" fmla="*/ 1534884 w 1534884"/>
              <a:gd name="connsiteY2" fmla="*/ 0 h 686646"/>
              <a:gd name="connsiteX3" fmla="*/ 1534883 w 1534884"/>
              <a:gd name="connsiteY3" fmla="*/ 686646 h 686646"/>
              <a:gd name="connsiteX4" fmla="*/ 71843 w 1534884"/>
              <a:gd name="connsiteY4" fmla="*/ 686646 h 686646"/>
              <a:gd name="connsiteX5" fmla="*/ 437603 w 1534884"/>
              <a:gd name="connsiteY5" fmla="*/ 460586 h 686646"/>
              <a:gd name="connsiteX0" fmla="*/ 680640 w 1513761"/>
              <a:gd name="connsiteY0" fmla="*/ 474133 h 686646"/>
              <a:gd name="connsiteX1" fmla="*/ 1059946 w 1513761"/>
              <a:gd name="connsiteY1" fmla="*/ 501226 h 686646"/>
              <a:gd name="connsiteX2" fmla="*/ 1513761 w 1513761"/>
              <a:gd name="connsiteY2" fmla="*/ 0 h 686646"/>
              <a:gd name="connsiteX3" fmla="*/ 1513760 w 1513761"/>
              <a:gd name="connsiteY3" fmla="*/ 686646 h 686646"/>
              <a:gd name="connsiteX4" fmla="*/ 50720 w 1513761"/>
              <a:gd name="connsiteY4" fmla="*/ 686646 h 686646"/>
              <a:gd name="connsiteX5" fmla="*/ 680640 w 1513761"/>
              <a:gd name="connsiteY5" fmla="*/ 474133 h 686646"/>
              <a:gd name="connsiteX0" fmla="*/ 737074 w 1570195"/>
              <a:gd name="connsiteY0" fmla="*/ 474133 h 686646"/>
              <a:gd name="connsiteX1" fmla="*/ 1116380 w 1570195"/>
              <a:gd name="connsiteY1" fmla="*/ 501226 h 686646"/>
              <a:gd name="connsiteX2" fmla="*/ 1570195 w 1570195"/>
              <a:gd name="connsiteY2" fmla="*/ 0 h 686646"/>
              <a:gd name="connsiteX3" fmla="*/ 1570194 w 1570195"/>
              <a:gd name="connsiteY3" fmla="*/ 686646 h 686646"/>
              <a:gd name="connsiteX4" fmla="*/ 107154 w 1570195"/>
              <a:gd name="connsiteY4" fmla="*/ 686646 h 686646"/>
              <a:gd name="connsiteX5" fmla="*/ 737074 w 1570195"/>
              <a:gd name="connsiteY5" fmla="*/ 474133 h 686646"/>
              <a:gd name="connsiteX0" fmla="*/ 654094 w 1595588"/>
              <a:gd name="connsiteY0" fmla="*/ 474133 h 686646"/>
              <a:gd name="connsiteX1" fmla="*/ 1141773 w 1595588"/>
              <a:gd name="connsiteY1" fmla="*/ 501226 h 686646"/>
              <a:gd name="connsiteX2" fmla="*/ 1595588 w 1595588"/>
              <a:gd name="connsiteY2" fmla="*/ 0 h 686646"/>
              <a:gd name="connsiteX3" fmla="*/ 1595587 w 1595588"/>
              <a:gd name="connsiteY3" fmla="*/ 686646 h 686646"/>
              <a:gd name="connsiteX4" fmla="*/ 132547 w 1595588"/>
              <a:gd name="connsiteY4" fmla="*/ 686646 h 686646"/>
              <a:gd name="connsiteX5" fmla="*/ 654094 w 1595588"/>
              <a:gd name="connsiteY5" fmla="*/ 474133 h 686646"/>
              <a:gd name="connsiteX0" fmla="*/ 593391 w 1534885"/>
              <a:gd name="connsiteY0" fmla="*/ 474133 h 686646"/>
              <a:gd name="connsiteX1" fmla="*/ 1081070 w 1534885"/>
              <a:gd name="connsiteY1" fmla="*/ 501226 h 686646"/>
              <a:gd name="connsiteX2" fmla="*/ 1534885 w 1534885"/>
              <a:gd name="connsiteY2" fmla="*/ 0 h 686646"/>
              <a:gd name="connsiteX3" fmla="*/ 1534884 w 1534885"/>
              <a:gd name="connsiteY3" fmla="*/ 686646 h 686646"/>
              <a:gd name="connsiteX4" fmla="*/ 71844 w 1534885"/>
              <a:gd name="connsiteY4" fmla="*/ 686646 h 686646"/>
              <a:gd name="connsiteX5" fmla="*/ 593391 w 1534885"/>
              <a:gd name="connsiteY5" fmla="*/ 474133 h 686646"/>
              <a:gd name="connsiteX0" fmla="*/ 581346 w 1522840"/>
              <a:gd name="connsiteY0" fmla="*/ 474133 h 686646"/>
              <a:gd name="connsiteX1" fmla="*/ 1245131 w 1522840"/>
              <a:gd name="connsiteY1" fmla="*/ 596053 h 686646"/>
              <a:gd name="connsiteX2" fmla="*/ 1522840 w 1522840"/>
              <a:gd name="connsiteY2" fmla="*/ 0 h 686646"/>
              <a:gd name="connsiteX3" fmla="*/ 1522839 w 1522840"/>
              <a:gd name="connsiteY3" fmla="*/ 686646 h 686646"/>
              <a:gd name="connsiteX4" fmla="*/ 59799 w 1522840"/>
              <a:gd name="connsiteY4" fmla="*/ 686646 h 686646"/>
              <a:gd name="connsiteX5" fmla="*/ 581346 w 152284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608364 w 1549858"/>
              <a:gd name="connsiteY0" fmla="*/ 474133 h 686646"/>
              <a:gd name="connsiteX1" fmla="*/ 1089269 w 1549858"/>
              <a:gd name="connsiteY1" fmla="*/ 501226 h 686646"/>
              <a:gd name="connsiteX2" fmla="*/ 1549858 w 1549858"/>
              <a:gd name="connsiteY2" fmla="*/ 0 h 686646"/>
              <a:gd name="connsiteX3" fmla="*/ 1549857 w 1549858"/>
              <a:gd name="connsiteY3" fmla="*/ 686646 h 686646"/>
              <a:gd name="connsiteX4" fmla="*/ 86817 w 1549858"/>
              <a:gd name="connsiteY4" fmla="*/ 686646 h 686646"/>
              <a:gd name="connsiteX5" fmla="*/ 608364 w 1549858"/>
              <a:gd name="connsiteY5" fmla="*/ 474133 h 686646"/>
              <a:gd name="connsiteX0" fmla="*/ 419654 w 1604988"/>
              <a:gd name="connsiteY0" fmla="*/ 460587 h 686646"/>
              <a:gd name="connsiteX1" fmla="*/ 1144399 w 1604988"/>
              <a:gd name="connsiteY1" fmla="*/ 501226 h 686646"/>
              <a:gd name="connsiteX2" fmla="*/ 1604988 w 1604988"/>
              <a:gd name="connsiteY2" fmla="*/ 0 h 686646"/>
              <a:gd name="connsiteX3" fmla="*/ 1604987 w 1604988"/>
              <a:gd name="connsiteY3" fmla="*/ 686646 h 686646"/>
              <a:gd name="connsiteX4" fmla="*/ 141947 w 1604988"/>
              <a:gd name="connsiteY4" fmla="*/ 686646 h 686646"/>
              <a:gd name="connsiteX5" fmla="*/ 419654 w 1604988"/>
              <a:gd name="connsiteY5" fmla="*/ 460587 h 686646"/>
              <a:gd name="connsiteX0" fmla="*/ 387742 w 1573076"/>
              <a:gd name="connsiteY0" fmla="*/ 460587 h 686646"/>
              <a:gd name="connsiteX1" fmla="*/ 1112487 w 1573076"/>
              <a:gd name="connsiteY1" fmla="*/ 501226 h 686646"/>
              <a:gd name="connsiteX2" fmla="*/ 1573076 w 1573076"/>
              <a:gd name="connsiteY2" fmla="*/ 0 h 686646"/>
              <a:gd name="connsiteX3" fmla="*/ 1573075 w 1573076"/>
              <a:gd name="connsiteY3" fmla="*/ 686646 h 686646"/>
              <a:gd name="connsiteX4" fmla="*/ 110035 w 1573076"/>
              <a:gd name="connsiteY4" fmla="*/ 686646 h 686646"/>
              <a:gd name="connsiteX5" fmla="*/ 387742 w 1573076"/>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708969"/>
              <a:gd name="connsiteX1" fmla="*/ 871061 w 1541623"/>
              <a:gd name="connsiteY1" fmla="*/ 582506 h 708969"/>
              <a:gd name="connsiteX2" fmla="*/ 1541623 w 1541623"/>
              <a:gd name="connsiteY2" fmla="*/ 0 h 708969"/>
              <a:gd name="connsiteX3" fmla="*/ 1541622 w 1541623"/>
              <a:gd name="connsiteY3" fmla="*/ 686646 h 708969"/>
              <a:gd name="connsiteX4" fmla="*/ 78582 w 1541623"/>
              <a:gd name="connsiteY4" fmla="*/ 686646 h 708969"/>
              <a:gd name="connsiteX5" fmla="*/ 356289 w 1541623"/>
              <a:gd name="connsiteY5" fmla="*/ 460587 h 708969"/>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278549 w 1463883"/>
              <a:gd name="connsiteY0" fmla="*/ 460587 h 686646"/>
              <a:gd name="connsiteX1" fmla="*/ 833961 w 1463883"/>
              <a:gd name="connsiteY1" fmla="*/ 447040 h 686646"/>
              <a:gd name="connsiteX2" fmla="*/ 1463883 w 1463883"/>
              <a:gd name="connsiteY2" fmla="*/ 0 h 686646"/>
              <a:gd name="connsiteX3" fmla="*/ 1463882 w 1463883"/>
              <a:gd name="connsiteY3" fmla="*/ 686646 h 686646"/>
              <a:gd name="connsiteX4" fmla="*/ 842 w 1463883"/>
              <a:gd name="connsiteY4" fmla="*/ 686646 h 686646"/>
              <a:gd name="connsiteX5" fmla="*/ 278549 w 1463883"/>
              <a:gd name="connsiteY5" fmla="*/ 460587 h 686646"/>
              <a:gd name="connsiteX0" fmla="*/ 278814 w 1464148"/>
              <a:gd name="connsiteY0" fmla="*/ 460587 h 686646"/>
              <a:gd name="connsiteX1" fmla="*/ 834226 w 1464148"/>
              <a:gd name="connsiteY1" fmla="*/ 447040 h 686646"/>
              <a:gd name="connsiteX2" fmla="*/ 1464148 w 1464148"/>
              <a:gd name="connsiteY2" fmla="*/ 0 h 686646"/>
              <a:gd name="connsiteX3" fmla="*/ 1464147 w 1464148"/>
              <a:gd name="connsiteY3" fmla="*/ 686646 h 686646"/>
              <a:gd name="connsiteX4" fmla="*/ 1107 w 1464148"/>
              <a:gd name="connsiteY4" fmla="*/ 686646 h 686646"/>
              <a:gd name="connsiteX5" fmla="*/ 278814 w 1464148"/>
              <a:gd name="connsiteY5" fmla="*/ 460587 h 68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148" h="686646">
                <a:moveTo>
                  <a:pt x="278814" y="460587"/>
                </a:moveTo>
                <a:cubicBezTo>
                  <a:pt x="458307" y="495159"/>
                  <a:pt x="583612" y="796996"/>
                  <a:pt x="834226" y="447040"/>
                </a:cubicBezTo>
                <a:cubicBezTo>
                  <a:pt x="1084840" y="97084"/>
                  <a:pt x="1199987" y="18063"/>
                  <a:pt x="1464148" y="0"/>
                </a:cubicBezTo>
                <a:cubicBezTo>
                  <a:pt x="1464148" y="228882"/>
                  <a:pt x="1464147" y="457764"/>
                  <a:pt x="1464147" y="686646"/>
                </a:cubicBezTo>
                <a:lnTo>
                  <a:pt x="1107" y="686646"/>
                </a:lnTo>
                <a:cubicBezTo>
                  <a:pt x="-12439" y="516889"/>
                  <a:pt x="99321" y="426015"/>
                  <a:pt x="278814" y="460587"/>
                </a:cubicBezTo>
                <a:close/>
              </a:path>
            </a:pathLst>
          </a:custGeom>
          <a:gradFill>
            <a:gsLst>
              <a:gs pos="0">
                <a:srgbClr val="F7941D"/>
              </a:gs>
              <a:gs pos="100000">
                <a:srgbClr val="F249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p:cNvPicPr>
            <a:picLocks noChangeAspect="1"/>
          </p:cNvPicPr>
          <p:nvPr/>
        </p:nvPicPr>
        <p:blipFill>
          <a:blip r:embed="rId3">
            <a:grayscl/>
          </a:blip>
          <a:stretch>
            <a:fillRect/>
          </a:stretch>
        </p:blipFill>
        <p:spPr>
          <a:xfrm>
            <a:off x="6956539" y="251130"/>
            <a:ext cx="1006257" cy="512445"/>
          </a:xfrm>
          <a:prstGeom prst="rect">
            <a:avLst/>
          </a:prstGeom>
        </p:spPr>
      </p:pic>
      <p:pic>
        <p:nvPicPr>
          <p:cNvPr id="23" name="Picture 22"/>
          <p:cNvPicPr>
            <a:picLocks noChangeAspect="1"/>
          </p:cNvPicPr>
          <p:nvPr/>
        </p:nvPicPr>
        <p:blipFill>
          <a:blip r:embed="rId3"/>
          <a:stretch>
            <a:fillRect/>
          </a:stretch>
        </p:blipFill>
        <p:spPr>
          <a:xfrm>
            <a:off x="1023432" y="321952"/>
            <a:ext cx="723759" cy="368581"/>
          </a:xfrm>
          <a:prstGeom prst="rect">
            <a:avLst/>
          </a:prstGeom>
        </p:spPr>
      </p:pic>
    </p:spTree>
    <p:extLst>
      <p:ext uri="{BB962C8B-B14F-4D97-AF65-F5344CB8AC3E}">
        <p14:creationId xmlns:p14="http://schemas.microsoft.com/office/powerpoint/2010/main" val="171732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hold" nodeType="withEffect">
                                  <p:stCondLst>
                                    <p:cond delay="0"/>
                                  </p:stCondLst>
                                  <p:childTnLst>
                                    <p:animMotion origin="layout" path="M 1.38889E-6 3.20988E-6 L -0.05278 0.00154 " pathEditMode="relative" rAng="0" ptsTypes="AA">
                                      <p:cBhvr>
                                        <p:cTn id="6" dur="5000" fill="hold"/>
                                        <p:tgtEl>
                                          <p:spTgt spid="22"/>
                                        </p:tgtEl>
                                        <p:attrNameLst>
                                          <p:attrName>ppt_x</p:attrName>
                                          <p:attrName>ppt_y</p:attrName>
                                        </p:attrNameLst>
                                      </p:cBhvr>
                                      <p:rCtr x="-2639" y="62"/>
                                    </p:animMotion>
                                  </p:childTnLst>
                                </p:cTn>
                              </p:par>
                              <p:par>
                                <p:cTn id="7" presetID="63" presetClass="path" presetSubtype="0" repeatCount="indefinite" accel="50000" decel="50000" autoRev="1" fill="hold" nodeType="withEffect">
                                  <p:stCondLst>
                                    <p:cond delay="0"/>
                                  </p:stCondLst>
                                  <p:childTnLst>
                                    <p:animMotion origin="layout" path="M -2.5E-6 3.20988E-6 L 0.03959 0.00031 " pathEditMode="relative" rAng="0" ptsTypes="AA">
                                      <p:cBhvr>
                                        <p:cTn id="8" dur="5000" fill="hold"/>
                                        <p:tgtEl>
                                          <p:spTgt spid="23"/>
                                        </p:tgtEl>
                                        <p:attrNameLst>
                                          <p:attrName>ppt_x</p:attrName>
                                          <p:attrName>ppt_y</p:attrName>
                                        </p:attrNameLst>
                                      </p:cBhvr>
                                      <p:rCtr x="1979" y="0"/>
                                    </p:animMotion>
                                  </p:childTnLst>
                                </p:cTn>
                              </p:par>
                              <p:par>
                                <p:cTn id="9" presetID="53" presetClass="entr" presetSubtype="52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fltVal val="0.5"/>
                                          </p:val>
                                        </p:tav>
                                        <p:tav tm="100000">
                                          <p:val>
                                            <p:strVal val="#ppt_x"/>
                                          </p:val>
                                        </p:tav>
                                      </p:tavLst>
                                    </p:anim>
                                    <p:anim calcmode="lin" valueType="num">
                                      <p:cBhvr>
                                        <p:cTn id="15" dur="500" fill="hold"/>
                                        <p:tgtEl>
                                          <p:spTgt spid="17"/>
                                        </p:tgtEl>
                                        <p:attrNameLst>
                                          <p:attrName>ppt_y</p:attrName>
                                        </p:attrNameLst>
                                      </p:cBhvr>
                                      <p:tavLst>
                                        <p:tav tm="0">
                                          <p:val>
                                            <p:fltVal val="0.5"/>
                                          </p:val>
                                        </p:tav>
                                        <p:tav tm="100000">
                                          <p:val>
                                            <p:strVal val="#ppt_y"/>
                                          </p:val>
                                        </p:tav>
                                      </p:tavLst>
                                    </p:anim>
                                  </p:childTnLst>
                                </p:cTn>
                              </p:par>
                              <p:par>
                                <p:cTn id="16" presetID="16" presetClass="entr" presetSubtype="37"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outVertical)">
                                      <p:cBhvr>
                                        <p:cTn id="18" dur="500"/>
                                        <p:tgtEl>
                                          <p:spTgt spid="11"/>
                                        </p:tgtEl>
                                      </p:cBhvr>
                                    </p:animEffect>
                                  </p:childTnLst>
                                </p:cTn>
                              </p:par>
                              <p:par>
                                <p:cTn id="19" presetID="16" presetClass="emph" presetSubtype="0" fill="hold" grpId="0" nodeType="withEffect">
                                  <p:stCondLst>
                                    <p:cond delay="0"/>
                                  </p:stCondLst>
                                  <p:iterate type="lt">
                                    <p:tmPct val="4000"/>
                                  </p:iterate>
                                  <p:childTnLst>
                                    <p:set>
                                      <p:cBhvr override="childStyle">
                                        <p:cTn id="20" dur="500" fill="hold"/>
                                        <p:tgtEl>
                                          <p:spTgt spid="2"/>
                                        </p:tgtEl>
                                        <p:attrNameLst>
                                          <p:attrName>style.color</p:attrName>
                                        </p:attrNameLst>
                                      </p:cBhvr>
                                      <p:to>
                                        <p:clrVal>
                                          <a:srgbClr val="000000"/>
                                        </p:clrVal>
                                      </p:to>
                                    </p:set>
                                    <p:set>
                                      <p:cBhvr>
                                        <p:cTn id="21" dur="500" fill="hold"/>
                                        <p:tgtEl>
                                          <p:spTgt spid="2"/>
                                        </p:tgtEl>
                                        <p:attrNameLst>
                                          <p:attrName>fillcolor</p:attrName>
                                        </p:attrNameLst>
                                      </p:cBhvr>
                                      <p:to>
                                        <p:clrVal>
                                          <a:srgbClr val="000000"/>
                                        </p:clrVal>
                                      </p:to>
                                    </p:set>
                                    <p:set>
                                      <p:cBhvr>
                                        <p:cTn id="22"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ustom Layout">
    <p:bg>
      <p:bgPr>
        <a:gradFill flip="none" rotWithShape="1">
          <a:gsLst>
            <a:gs pos="100000">
              <a:schemeClr val="bg1">
                <a:lumMod val="95000"/>
              </a:schemeClr>
            </a:gs>
            <a:gs pos="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376" y="1704106"/>
            <a:ext cx="7467424" cy="461665"/>
          </a:xfrm>
          <a:prstGeom prst="rect">
            <a:avLst/>
          </a:prstGeom>
        </p:spPr>
        <p:txBody>
          <a:bodyPr/>
          <a:lstStyle>
            <a:lvl1pPr algn="ctr">
              <a:defRPr sz="2400" b="1">
                <a:solidFill>
                  <a:schemeClr val="tx1">
                    <a:lumMod val="95000"/>
                    <a:lumOff val="5000"/>
                  </a:schemeClr>
                </a:solidFill>
              </a:defRPr>
            </a:lvl1pPr>
          </a:lstStyle>
          <a:p>
            <a:r>
              <a:rPr lang="en-US" dirty="0"/>
              <a:t>Thank you</a:t>
            </a:r>
            <a:endParaRPr lang="en-IN" dirty="0"/>
          </a:p>
        </p:txBody>
      </p:sp>
      <p:sp>
        <p:nvSpPr>
          <p:cNvPr id="9" name="Footer Placeholder 2"/>
          <p:cNvSpPr txBox="1">
            <a:spLocks/>
          </p:cNvSpPr>
          <p:nvPr userDrawn="1"/>
        </p:nvSpPr>
        <p:spPr>
          <a:xfrm>
            <a:off x="2951820" y="3210161"/>
            <a:ext cx="3240360" cy="273844"/>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0" dirty="0">
                <a:solidFill>
                  <a:schemeClr val="tx1"/>
                </a:solidFill>
              </a:rPr>
              <a:t>www.saksoft.com  | info@saksoft.com</a:t>
            </a:r>
          </a:p>
        </p:txBody>
      </p:sp>
      <p:pic>
        <p:nvPicPr>
          <p:cNvPr id="2050" name="Picture 2" descr="D:\Projects\Saranraj\Project\Marketing Kit\Saksoft\Corporate-Presentation-Template New Theme\top-border.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381"/>
            <a:ext cx="9144000" cy="12858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userDrawn="1"/>
        </p:nvSpPr>
        <p:spPr>
          <a:xfrm>
            <a:off x="838288" y="2188078"/>
            <a:ext cx="7467424" cy="30777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2400" b="1" kern="1200">
                <a:solidFill>
                  <a:schemeClr val="tx1">
                    <a:lumMod val="95000"/>
                    <a:lumOff val="5000"/>
                  </a:schemeClr>
                </a:solidFill>
                <a:latin typeface="+mj-lt"/>
                <a:ea typeface="+mj-ea"/>
                <a:cs typeface="+mj-cs"/>
              </a:defRPr>
            </a:lvl1pPr>
          </a:lstStyle>
          <a:p>
            <a:r>
              <a:rPr lang="en-US" sz="1400" b="0" dirty="0"/>
              <a:t>For further details, please contact us</a:t>
            </a:r>
            <a:endParaRPr lang="en-IN" sz="1400" b="0" dirty="0"/>
          </a:p>
        </p:txBody>
      </p:sp>
      <p:cxnSp>
        <p:nvCxnSpPr>
          <p:cNvPr id="11" name="Straight Connector 10"/>
          <p:cNvCxnSpPr/>
          <p:nvPr userDrawn="1"/>
        </p:nvCxnSpPr>
        <p:spPr>
          <a:xfrm flipV="1">
            <a:off x="4189436" y="2105025"/>
            <a:ext cx="765131" cy="3038"/>
          </a:xfrm>
          <a:prstGeom prst="line">
            <a:avLst/>
          </a:prstGeom>
          <a:ln w="57150">
            <a:solidFill>
              <a:srgbClr val="FF8F1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78359" y="4886325"/>
            <a:ext cx="8350429" cy="0"/>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4228929" y="4788160"/>
            <a:ext cx="686145" cy="180752"/>
            <a:chOff x="4189435" y="6313010"/>
            <a:chExt cx="686145" cy="241002"/>
          </a:xfrm>
        </p:grpSpPr>
        <p:sp>
          <p:nvSpPr>
            <p:cNvPr id="3" name="Rectangle 2"/>
            <p:cNvSpPr/>
            <p:nvPr userDrawn="1"/>
          </p:nvSpPr>
          <p:spPr>
            <a:xfrm>
              <a:off x="4189435" y="6313010"/>
              <a:ext cx="686145" cy="2410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p:cNvGrpSpPr/>
            <p:nvPr userDrawn="1"/>
          </p:nvGrpSpPr>
          <p:grpSpPr>
            <a:xfrm>
              <a:off x="4334997" y="6387791"/>
              <a:ext cx="395020" cy="121920"/>
              <a:chOff x="4328770" y="6420255"/>
              <a:chExt cx="395020" cy="121920"/>
            </a:xfrm>
          </p:grpSpPr>
          <p:sp>
            <p:nvSpPr>
              <p:cNvPr id="12" name="Oval 11"/>
              <p:cNvSpPr/>
              <p:nvPr userDrawn="1"/>
            </p:nvSpPr>
            <p:spPr>
              <a:xfrm>
                <a:off x="4328770" y="6420255"/>
                <a:ext cx="91440" cy="121920"/>
              </a:xfrm>
              <a:prstGeom prst="ellipse">
                <a:avLst/>
              </a:prstGeom>
              <a:solidFill>
                <a:srgbClr val="609B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userDrawn="1"/>
            </p:nvSpPr>
            <p:spPr>
              <a:xfrm>
                <a:off x="4480560" y="6420255"/>
                <a:ext cx="91440" cy="121920"/>
              </a:xfrm>
              <a:prstGeom prst="ellipse">
                <a:avLst/>
              </a:prstGeom>
              <a:solidFill>
                <a:srgbClr val="F9A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userDrawn="1"/>
            </p:nvSpPr>
            <p:spPr>
              <a:xfrm>
                <a:off x="4632350" y="6420255"/>
                <a:ext cx="91440" cy="121920"/>
              </a:xfrm>
              <a:prstGeom prst="ellipse">
                <a:avLst/>
              </a:prstGeom>
              <a:solidFill>
                <a:srgbClr val="1A6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5" name="Oval 14"/>
          <p:cNvSpPr/>
          <p:nvPr userDrawn="1"/>
        </p:nvSpPr>
        <p:spPr>
          <a:xfrm>
            <a:off x="8715096" y="4843024"/>
            <a:ext cx="87549" cy="91440"/>
          </a:xfrm>
          <a:prstGeom prst="ellipse">
            <a:avLst/>
          </a:prstGeom>
          <a:solidFill>
            <a:srgbClr val="1A6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userDrawn="1"/>
        </p:nvSpPr>
        <p:spPr>
          <a:xfrm>
            <a:off x="315214" y="4841198"/>
            <a:ext cx="87549" cy="91440"/>
          </a:xfrm>
          <a:prstGeom prst="ellipse">
            <a:avLst/>
          </a:prstGeom>
          <a:solidFill>
            <a:srgbClr val="1A6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25175" y="2545493"/>
            <a:ext cx="2093651" cy="7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454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1696" y="897565"/>
            <a:ext cx="8640784" cy="3618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8" name="Rectangle 13"/>
          <p:cNvSpPr/>
          <p:nvPr/>
        </p:nvSpPr>
        <p:spPr>
          <a:xfrm>
            <a:off x="8308800" y="4753102"/>
            <a:ext cx="835199" cy="390398"/>
          </a:xfrm>
          <a:custGeom>
            <a:avLst/>
            <a:gdLst>
              <a:gd name="connsiteX0" fmla="*/ 0 w 1463040"/>
              <a:gd name="connsiteY0" fmla="*/ 0 h 205740"/>
              <a:gd name="connsiteX1" fmla="*/ 1463040 w 1463040"/>
              <a:gd name="connsiteY1" fmla="*/ 0 h 205740"/>
              <a:gd name="connsiteX2" fmla="*/ 1463040 w 1463040"/>
              <a:gd name="connsiteY2" fmla="*/ 205740 h 205740"/>
              <a:gd name="connsiteX3" fmla="*/ 0 w 1463040"/>
              <a:gd name="connsiteY3" fmla="*/ 205740 h 205740"/>
              <a:gd name="connsiteX4" fmla="*/ 0 w 1463040"/>
              <a:gd name="connsiteY4" fmla="*/ 0 h 205740"/>
              <a:gd name="connsiteX0" fmla="*/ 0 w 1463040"/>
              <a:gd name="connsiteY0" fmla="*/ 0 h 205740"/>
              <a:gd name="connsiteX1" fmla="*/ 467360 w 1463040"/>
              <a:gd name="connsiteY1" fmla="*/ 0 h 205740"/>
              <a:gd name="connsiteX2" fmla="*/ 1463040 w 1463040"/>
              <a:gd name="connsiteY2" fmla="*/ 0 h 205740"/>
              <a:gd name="connsiteX3" fmla="*/ 1463040 w 1463040"/>
              <a:gd name="connsiteY3" fmla="*/ 205740 h 205740"/>
              <a:gd name="connsiteX4" fmla="*/ 0 w 1463040"/>
              <a:gd name="connsiteY4" fmla="*/ 205740 h 205740"/>
              <a:gd name="connsiteX5" fmla="*/ 0 w 1463040"/>
              <a:gd name="connsiteY5" fmla="*/ 0 h 205740"/>
              <a:gd name="connsiteX0" fmla="*/ 127838 w 1590878"/>
              <a:gd name="connsiteY0" fmla="*/ 15240 h 220980"/>
              <a:gd name="connsiteX1" fmla="*/ 595198 w 1590878"/>
              <a:gd name="connsiteY1" fmla="*/ 15240 h 220980"/>
              <a:gd name="connsiteX2" fmla="*/ 1590878 w 1590878"/>
              <a:gd name="connsiteY2" fmla="*/ 15240 h 220980"/>
              <a:gd name="connsiteX3" fmla="*/ 1590878 w 1590878"/>
              <a:gd name="connsiteY3" fmla="*/ 220980 h 220980"/>
              <a:gd name="connsiteX4" fmla="*/ 127838 w 1590878"/>
              <a:gd name="connsiteY4" fmla="*/ 220980 h 220980"/>
              <a:gd name="connsiteX5" fmla="*/ 127838 w 1590878"/>
              <a:gd name="connsiteY5" fmla="*/ 15240 h 220980"/>
              <a:gd name="connsiteX0" fmla="*/ 127838 w 1597652"/>
              <a:gd name="connsiteY0" fmla="*/ 15240 h 220980"/>
              <a:gd name="connsiteX1" fmla="*/ 595198 w 1597652"/>
              <a:gd name="connsiteY1" fmla="*/ 15240 h 220980"/>
              <a:gd name="connsiteX2" fmla="*/ 1597652 w 1597652"/>
              <a:gd name="connsiteY2" fmla="*/ 15240 h 220980"/>
              <a:gd name="connsiteX3" fmla="*/ 1590878 w 1597652"/>
              <a:gd name="connsiteY3" fmla="*/ 220980 h 220980"/>
              <a:gd name="connsiteX4" fmla="*/ 127838 w 1597652"/>
              <a:gd name="connsiteY4" fmla="*/ 220980 h 220980"/>
              <a:gd name="connsiteX5" fmla="*/ 127838 w 1597652"/>
              <a:gd name="connsiteY5" fmla="*/ 15240 h 220980"/>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27838 w 1590879"/>
              <a:gd name="connsiteY0" fmla="*/ 480906 h 686646"/>
              <a:gd name="connsiteX1" fmla="*/ 595198 w 1590879"/>
              <a:gd name="connsiteY1" fmla="*/ 480906 h 686646"/>
              <a:gd name="connsiteX2" fmla="*/ 1590879 w 1590879"/>
              <a:gd name="connsiteY2" fmla="*/ 0 h 686646"/>
              <a:gd name="connsiteX3" fmla="*/ 1590878 w 1590879"/>
              <a:gd name="connsiteY3" fmla="*/ 686646 h 686646"/>
              <a:gd name="connsiteX4" fmla="*/ 127838 w 1590879"/>
              <a:gd name="connsiteY4" fmla="*/ 686646 h 686646"/>
              <a:gd name="connsiteX5" fmla="*/ 127838 w 1590879"/>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155796 w 1618837"/>
              <a:gd name="connsiteY0" fmla="*/ 480906 h 686646"/>
              <a:gd name="connsiteX1" fmla="*/ 1165022 w 1618837"/>
              <a:gd name="connsiteY1" fmla="*/ 501226 h 686646"/>
              <a:gd name="connsiteX2" fmla="*/ 1618837 w 1618837"/>
              <a:gd name="connsiteY2" fmla="*/ 0 h 686646"/>
              <a:gd name="connsiteX3" fmla="*/ 1618836 w 1618837"/>
              <a:gd name="connsiteY3" fmla="*/ 686646 h 686646"/>
              <a:gd name="connsiteX4" fmla="*/ 155796 w 1618837"/>
              <a:gd name="connsiteY4" fmla="*/ 686646 h 686646"/>
              <a:gd name="connsiteX5" fmla="*/ 155796 w 1618837"/>
              <a:gd name="connsiteY5" fmla="*/ 480906 h 686646"/>
              <a:gd name="connsiteX0" fmla="*/ 437603 w 1534884"/>
              <a:gd name="connsiteY0" fmla="*/ 460586 h 686646"/>
              <a:gd name="connsiteX1" fmla="*/ 1081069 w 1534884"/>
              <a:gd name="connsiteY1" fmla="*/ 501226 h 686646"/>
              <a:gd name="connsiteX2" fmla="*/ 1534884 w 1534884"/>
              <a:gd name="connsiteY2" fmla="*/ 0 h 686646"/>
              <a:gd name="connsiteX3" fmla="*/ 1534883 w 1534884"/>
              <a:gd name="connsiteY3" fmla="*/ 686646 h 686646"/>
              <a:gd name="connsiteX4" fmla="*/ 71843 w 1534884"/>
              <a:gd name="connsiteY4" fmla="*/ 686646 h 686646"/>
              <a:gd name="connsiteX5" fmla="*/ 437603 w 1534884"/>
              <a:gd name="connsiteY5" fmla="*/ 460586 h 686646"/>
              <a:gd name="connsiteX0" fmla="*/ 680640 w 1513761"/>
              <a:gd name="connsiteY0" fmla="*/ 474133 h 686646"/>
              <a:gd name="connsiteX1" fmla="*/ 1059946 w 1513761"/>
              <a:gd name="connsiteY1" fmla="*/ 501226 h 686646"/>
              <a:gd name="connsiteX2" fmla="*/ 1513761 w 1513761"/>
              <a:gd name="connsiteY2" fmla="*/ 0 h 686646"/>
              <a:gd name="connsiteX3" fmla="*/ 1513760 w 1513761"/>
              <a:gd name="connsiteY3" fmla="*/ 686646 h 686646"/>
              <a:gd name="connsiteX4" fmla="*/ 50720 w 1513761"/>
              <a:gd name="connsiteY4" fmla="*/ 686646 h 686646"/>
              <a:gd name="connsiteX5" fmla="*/ 680640 w 1513761"/>
              <a:gd name="connsiteY5" fmla="*/ 474133 h 686646"/>
              <a:gd name="connsiteX0" fmla="*/ 737074 w 1570195"/>
              <a:gd name="connsiteY0" fmla="*/ 474133 h 686646"/>
              <a:gd name="connsiteX1" fmla="*/ 1116380 w 1570195"/>
              <a:gd name="connsiteY1" fmla="*/ 501226 h 686646"/>
              <a:gd name="connsiteX2" fmla="*/ 1570195 w 1570195"/>
              <a:gd name="connsiteY2" fmla="*/ 0 h 686646"/>
              <a:gd name="connsiteX3" fmla="*/ 1570194 w 1570195"/>
              <a:gd name="connsiteY3" fmla="*/ 686646 h 686646"/>
              <a:gd name="connsiteX4" fmla="*/ 107154 w 1570195"/>
              <a:gd name="connsiteY4" fmla="*/ 686646 h 686646"/>
              <a:gd name="connsiteX5" fmla="*/ 737074 w 1570195"/>
              <a:gd name="connsiteY5" fmla="*/ 474133 h 686646"/>
              <a:gd name="connsiteX0" fmla="*/ 654094 w 1595588"/>
              <a:gd name="connsiteY0" fmla="*/ 474133 h 686646"/>
              <a:gd name="connsiteX1" fmla="*/ 1141773 w 1595588"/>
              <a:gd name="connsiteY1" fmla="*/ 501226 h 686646"/>
              <a:gd name="connsiteX2" fmla="*/ 1595588 w 1595588"/>
              <a:gd name="connsiteY2" fmla="*/ 0 h 686646"/>
              <a:gd name="connsiteX3" fmla="*/ 1595587 w 1595588"/>
              <a:gd name="connsiteY3" fmla="*/ 686646 h 686646"/>
              <a:gd name="connsiteX4" fmla="*/ 132547 w 1595588"/>
              <a:gd name="connsiteY4" fmla="*/ 686646 h 686646"/>
              <a:gd name="connsiteX5" fmla="*/ 654094 w 1595588"/>
              <a:gd name="connsiteY5" fmla="*/ 474133 h 686646"/>
              <a:gd name="connsiteX0" fmla="*/ 593391 w 1534885"/>
              <a:gd name="connsiteY0" fmla="*/ 474133 h 686646"/>
              <a:gd name="connsiteX1" fmla="*/ 1081070 w 1534885"/>
              <a:gd name="connsiteY1" fmla="*/ 501226 h 686646"/>
              <a:gd name="connsiteX2" fmla="*/ 1534885 w 1534885"/>
              <a:gd name="connsiteY2" fmla="*/ 0 h 686646"/>
              <a:gd name="connsiteX3" fmla="*/ 1534884 w 1534885"/>
              <a:gd name="connsiteY3" fmla="*/ 686646 h 686646"/>
              <a:gd name="connsiteX4" fmla="*/ 71844 w 1534885"/>
              <a:gd name="connsiteY4" fmla="*/ 686646 h 686646"/>
              <a:gd name="connsiteX5" fmla="*/ 593391 w 1534885"/>
              <a:gd name="connsiteY5" fmla="*/ 474133 h 686646"/>
              <a:gd name="connsiteX0" fmla="*/ 581346 w 1522840"/>
              <a:gd name="connsiteY0" fmla="*/ 474133 h 686646"/>
              <a:gd name="connsiteX1" fmla="*/ 1245131 w 1522840"/>
              <a:gd name="connsiteY1" fmla="*/ 596053 h 686646"/>
              <a:gd name="connsiteX2" fmla="*/ 1522840 w 1522840"/>
              <a:gd name="connsiteY2" fmla="*/ 0 h 686646"/>
              <a:gd name="connsiteX3" fmla="*/ 1522839 w 1522840"/>
              <a:gd name="connsiteY3" fmla="*/ 686646 h 686646"/>
              <a:gd name="connsiteX4" fmla="*/ 59799 w 1522840"/>
              <a:gd name="connsiteY4" fmla="*/ 686646 h 686646"/>
              <a:gd name="connsiteX5" fmla="*/ 581346 w 152284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579186 w 1520680"/>
              <a:gd name="connsiteY0" fmla="*/ 474133 h 686646"/>
              <a:gd name="connsiteX1" fmla="*/ 1060091 w 1520680"/>
              <a:gd name="connsiteY1" fmla="*/ 501226 h 686646"/>
              <a:gd name="connsiteX2" fmla="*/ 1520680 w 1520680"/>
              <a:gd name="connsiteY2" fmla="*/ 0 h 686646"/>
              <a:gd name="connsiteX3" fmla="*/ 1520679 w 1520680"/>
              <a:gd name="connsiteY3" fmla="*/ 686646 h 686646"/>
              <a:gd name="connsiteX4" fmla="*/ 57639 w 1520680"/>
              <a:gd name="connsiteY4" fmla="*/ 686646 h 686646"/>
              <a:gd name="connsiteX5" fmla="*/ 579186 w 1520680"/>
              <a:gd name="connsiteY5" fmla="*/ 474133 h 686646"/>
              <a:gd name="connsiteX0" fmla="*/ 608364 w 1549858"/>
              <a:gd name="connsiteY0" fmla="*/ 474133 h 686646"/>
              <a:gd name="connsiteX1" fmla="*/ 1089269 w 1549858"/>
              <a:gd name="connsiteY1" fmla="*/ 501226 h 686646"/>
              <a:gd name="connsiteX2" fmla="*/ 1549858 w 1549858"/>
              <a:gd name="connsiteY2" fmla="*/ 0 h 686646"/>
              <a:gd name="connsiteX3" fmla="*/ 1549857 w 1549858"/>
              <a:gd name="connsiteY3" fmla="*/ 686646 h 686646"/>
              <a:gd name="connsiteX4" fmla="*/ 86817 w 1549858"/>
              <a:gd name="connsiteY4" fmla="*/ 686646 h 686646"/>
              <a:gd name="connsiteX5" fmla="*/ 608364 w 1549858"/>
              <a:gd name="connsiteY5" fmla="*/ 474133 h 686646"/>
              <a:gd name="connsiteX0" fmla="*/ 419654 w 1604988"/>
              <a:gd name="connsiteY0" fmla="*/ 460587 h 686646"/>
              <a:gd name="connsiteX1" fmla="*/ 1144399 w 1604988"/>
              <a:gd name="connsiteY1" fmla="*/ 501226 h 686646"/>
              <a:gd name="connsiteX2" fmla="*/ 1604988 w 1604988"/>
              <a:gd name="connsiteY2" fmla="*/ 0 h 686646"/>
              <a:gd name="connsiteX3" fmla="*/ 1604987 w 1604988"/>
              <a:gd name="connsiteY3" fmla="*/ 686646 h 686646"/>
              <a:gd name="connsiteX4" fmla="*/ 141947 w 1604988"/>
              <a:gd name="connsiteY4" fmla="*/ 686646 h 686646"/>
              <a:gd name="connsiteX5" fmla="*/ 419654 w 1604988"/>
              <a:gd name="connsiteY5" fmla="*/ 460587 h 686646"/>
              <a:gd name="connsiteX0" fmla="*/ 387742 w 1573076"/>
              <a:gd name="connsiteY0" fmla="*/ 460587 h 686646"/>
              <a:gd name="connsiteX1" fmla="*/ 1112487 w 1573076"/>
              <a:gd name="connsiteY1" fmla="*/ 501226 h 686646"/>
              <a:gd name="connsiteX2" fmla="*/ 1573076 w 1573076"/>
              <a:gd name="connsiteY2" fmla="*/ 0 h 686646"/>
              <a:gd name="connsiteX3" fmla="*/ 1573075 w 1573076"/>
              <a:gd name="connsiteY3" fmla="*/ 686646 h 686646"/>
              <a:gd name="connsiteX4" fmla="*/ 110035 w 1573076"/>
              <a:gd name="connsiteY4" fmla="*/ 686646 h 686646"/>
              <a:gd name="connsiteX5" fmla="*/ 387742 w 1573076"/>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686646"/>
              <a:gd name="connsiteX1" fmla="*/ 871061 w 1541623"/>
              <a:gd name="connsiteY1" fmla="*/ 582506 h 686646"/>
              <a:gd name="connsiteX2" fmla="*/ 1541623 w 1541623"/>
              <a:gd name="connsiteY2" fmla="*/ 0 h 686646"/>
              <a:gd name="connsiteX3" fmla="*/ 1541622 w 1541623"/>
              <a:gd name="connsiteY3" fmla="*/ 686646 h 686646"/>
              <a:gd name="connsiteX4" fmla="*/ 78582 w 1541623"/>
              <a:gd name="connsiteY4" fmla="*/ 686646 h 686646"/>
              <a:gd name="connsiteX5" fmla="*/ 356289 w 1541623"/>
              <a:gd name="connsiteY5" fmla="*/ 460587 h 686646"/>
              <a:gd name="connsiteX0" fmla="*/ 356289 w 1541623"/>
              <a:gd name="connsiteY0" fmla="*/ 460587 h 708969"/>
              <a:gd name="connsiteX1" fmla="*/ 871061 w 1541623"/>
              <a:gd name="connsiteY1" fmla="*/ 582506 h 708969"/>
              <a:gd name="connsiteX2" fmla="*/ 1541623 w 1541623"/>
              <a:gd name="connsiteY2" fmla="*/ 0 h 708969"/>
              <a:gd name="connsiteX3" fmla="*/ 1541622 w 1541623"/>
              <a:gd name="connsiteY3" fmla="*/ 686646 h 708969"/>
              <a:gd name="connsiteX4" fmla="*/ 78582 w 1541623"/>
              <a:gd name="connsiteY4" fmla="*/ 686646 h 708969"/>
              <a:gd name="connsiteX5" fmla="*/ 356289 w 1541623"/>
              <a:gd name="connsiteY5" fmla="*/ 460587 h 708969"/>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357120 w 1542454"/>
              <a:gd name="connsiteY0" fmla="*/ 460587 h 686646"/>
              <a:gd name="connsiteX1" fmla="*/ 912532 w 1542454"/>
              <a:gd name="connsiteY1" fmla="*/ 447040 h 686646"/>
              <a:gd name="connsiteX2" fmla="*/ 1542454 w 1542454"/>
              <a:gd name="connsiteY2" fmla="*/ 0 h 686646"/>
              <a:gd name="connsiteX3" fmla="*/ 1542453 w 1542454"/>
              <a:gd name="connsiteY3" fmla="*/ 686646 h 686646"/>
              <a:gd name="connsiteX4" fmla="*/ 79413 w 1542454"/>
              <a:gd name="connsiteY4" fmla="*/ 686646 h 686646"/>
              <a:gd name="connsiteX5" fmla="*/ 357120 w 1542454"/>
              <a:gd name="connsiteY5" fmla="*/ 460587 h 686646"/>
              <a:gd name="connsiteX0" fmla="*/ 278549 w 1463883"/>
              <a:gd name="connsiteY0" fmla="*/ 460587 h 686646"/>
              <a:gd name="connsiteX1" fmla="*/ 833961 w 1463883"/>
              <a:gd name="connsiteY1" fmla="*/ 447040 h 686646"/>
              <a:gd name="connsiteX2" fmla="*/ 1463883 w 1463883"/>
              <a:gd name="connsiteY2" fmla="*/ 0 h 686646"/>
              <a:gd name="connsiteX3" fmla="*/ 1463882 w 1463883"/>
              <a:gd name="connsiteY3" fmla="*/ 686646 h 686646"/>
              <a:gd name="connsiteX4" fmla="*/ 842 w 1463883"/>
              <a:gd name="connsiteY4" fmla="*/ 686646 h 686646"/>
              <a:gd name="connsiteX5" fmla="*/ 278549 w 1463883"/>
              <a:gd name="connsiteY5" fmla="*/ 460587 h 686646"/>
              <a:gd name="connsiteX0" fmla="*/ 278814 w 1464148"/>
              <a:gd name="connsiteY0" fmla="*/ 460587 h 686646"/>
              <a:gd name="connsiteX1" fmla="*/ 834226 w 1464148"/>
              <a:gd name="connsiteY1" fmla="*/ 447040 h 686646"/>
              <a:gd name="connsiteX2" fmla="*/ 1464148 w 1464148"/>
              <a:gd name="connsiteY2" fmla="*/ 0 h 686646"/>
              <a:gd name="connsiteX3" fmla="*/ 1464147 w 1464148"/>
              <a:gd name="connsiteY3" fmla="*/ 686646 h 686646"/>
              <a:gd name="connsiteX4" fmla="*/ 1107 w 1464148"/>
              <a:gd name="connsiteY4" fmla="*/ 686646 h 686646"/>
              <a:gd name="connsiteX5" fmla="*/ 278814 w 1464148"/>
              <a:gd name="connsiteY5" fmla="*/ 460587 h 68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148" h="686646">
                <a:moveTo>
                  <a:pt x="278814" y="460587"/>
                </a:moveTo>
                <a:cubicBezTo>
                  <a:pt x="458307" y="495159"/>
                  <a:pt x="583612" y="796996"/>
                  <a:pt x="834226" y="447040"/>
                </a:cubicBezTo>
                <a:cubicBezTo>
                  <a:pt x="1084840" y="97084"/>
                  <a:pt x="1199987" y="18063"/>
                  <a:pt x="1464148" y="0"/>
                </a:cubicBezTo>
                <a:cubicBezTo>
                  <a:pt x="1464148" y="228882"/>
                  <a:pt x="1464147" y="457764"/>
                  <a:pt x="1464147" y="686646"/>
                </a:cubicBezTo>
                <a:lnTo>
                  <a:pt x="1107" y="686646"/>
                </a:lnTo>
                <a:cubicBezTo>
                  <a:pt x="-12439" y="516889"/>
                  <a:pt x="99321" y="426015"/>
                  <a:pt x="278814" y="460587"/>
                </a:cubicBezTo>
                <a:close/>
              </a:path>
            </a:pathLst>
          </a:custGeom>
          <a:gradFill>
            <a:gsLst>
              <a:gs pos="0">
                <a:srgbClr val="F7941D"/>
              </a:gs>
              <a:gs pos="100000">
                <a:srgbClr val="F249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lide Number Placeholder 8"/>
          <p:cNvSpPr>
            <a:spLocks noGrp="1"/>
          </p:cNvSpPr>
          <p:nvPr>
            <p:ph type="sldNum" sz="quarter" idx="4"/>
          </p:nvPr>
        </p:nvSpPr>
        <p:spPr>
          <a:xfrm>
            <a:off x="8790724" y="4869656"/>
            <a:ext cx="353276" cy="273844"/>
          </a:xfrm>
          <a:prstGeom prst="rect">
            <a:avLst/>
          </a:prstGeom>
        </p:spPr>
        <p:txBody>
          <a:bodyPr/>
          <a:lstStyle>
            <a:lvl1pPr algn="ctr">
              <a:defRPr sz="1000" b="0">
                <a:solidFill>
                  <a:schemeClr val="bg1"/>
                </a:solidFill>
              </a:defRPr>
            </a:lvl1pPr>
          </a:lstStyle>
          <a:p>
            <a:fld id="{2FF7D0EC-F46E-48DE-9236-6C99BF310D9F}" type="slidenum">
              <a:rPr lang="en-IN" smtClean="0"/>
              <a:pPr/>
              <a:t>‹#›</a:t>
            </a:fld>
            <a:endParaRPr lang="en-IN" dirty="0"/>
          </a:p>
        </p:txBody>
      </p:sp>
      <p:sp>
        <p:nvSpPr>
          <p:cNvPr id="30" name="TextBox 29"/>
          <p:cNvSpPr txBox="1"/>
          <p:nvPr/>
        </p:nvSpPr>
        <p:spPr>
          <a:xfrm>
            <a:off x="185040" y="4846320"/>
            <a:ext cx="1021433" cy="230832"/>
          </a:xfrm>
          <a:prstGeom prst="rect">
            <a:avLst/>
          </a:prstGeom>
          <a:noFill/>
        </p:spPr>
        <p:txBody>
          <a:bodyPr wrap="none" rtlCol="0">
            <a:spAutoFit/>
          </a:bodyPr>
          <a:lstStyle/>
          <a:p>
            <a:r>
              <a:rPr lang="en-US" sz="900" dirty="0">
                <a:solidFill>
                  <a:schemeClr val="tx1">
                    <a:lumMod val="65000"/>
                    <a:lumOff val="35000"/>
                  </a:schemeClr>
                </a:solidFill>
              </a:rPr>
              <a:t>www.saksoft.com</a:t>
            </a:r>
          </a:p>
        </p:txBody>
      </p:sp>
      <p:sp>
        <p:nvSpPr>
          <p:cNvPr id="31" name="Oval 30"/>
          <p:cNvSpPr/>
          <p:nvPr/>
        </p:nvSpPr>
        <p:spPr>
          <a:xfrm>
            <a:off x="182880" y="4941304"/>
            <a:ext cx="65274" cy="652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itle 1"/>
          <p:cNvSpPr txBox="1">
            <a:spLocks/>
          </p:cNvSpPr>
          <p:nvPr/>
        </p:nvSpPr>
        <p:spPr>
          <a:xfrm>
            <a:off x="215520" y="100445"/>
            <a:ext cx="8640960" cy="461665"/>
          </a:xfrm>
          <a:prstGeom prst="rect">
            <a:avLst/>
          </a:prstGeom>
        </p:spPr>
        <p:txBody>
          <a:bodyPr anchor="ctr"/>
          <a:lstStyle>
            <a:lvl1pPr algn="l" defTabSz="914400" rtl="0" eaLnBrk="1" latinLnBrk="0" hangingPunct="1">
              <a:spcBef>
                <a:spcPct val="0"/>
              </a:spcBef>
              <a:buNone/>
              <a:defRPr sz="2000" kern="1200" baseline="0">
                <a:solidFill>
                  <a:schemeClr val="tx1"/>
                </a:solidFill>
                <a:latin typeface="+mj-lt"/>
                <a:ea typeface="+mj-ea"/>
                <a:cs typeface="+mj-cs"/>
              </a:defRPr>
            </a:lvl1pPr>
          </a:lstStyle>
          <a:p>
            <a:r>
              <a:rPr lang="en-US" b="1" dirty="0"/>
              <a:t>Title goes here</a:t>
            </a:r>
            <a:endParaRPr lang="en-IN" b="1" dirty="0"/>
          </a:p>
        </p:txBody>
      </p:sp>
      <p:pic>
        <p:nvPicPr>
          <p:cNvPr id="33" name="Picture 32"/>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778240" y="182880"/>
            <a:ext cx="274320" cy="274320"/>
          </a:xfrm>
          <a:prstGeom prst="rect">
            <a:avLst/>
          </a:prstGeom>
          <a:ln w="38100">
            <a:noFill/>
          </a:ln>
        </p:spPr>
      </p:pic>
      <p:cxnSp>
        <p:nvCxnSpPr>
          <p:cNvPr id="34" name="Straight Connector 33"/>
          <p:cNvCxnSpPr/>
          <p:nvPr/>
        </p:nvCxnSpPr>
        <p:spPr>
          <a:xfrm>
            <a:off x="182880" y="193043"/>
            <a:ext cx="0" cy="274320"/>
          </a:xfrm>
          <a:prstGeom prst="line">
            <a:avLst/>
          </a:prstGeom>
          <a:ln w="28575">
            <a:solidFill>
              <a:srgbClr val="FF9933"/>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9780553"/>
      </p:ext>
    </p:extLst>
  </p:cSld>
  <p:clrMap bg1="lt1" tx1="dk1" bg2="lt2" tx2="dk2" accent1="accent1" accent2="accent2" accent3="accent3" accent4="accent4" accent5="accent5" accent6="accent6" hlink="hlink" folHlink="folHlink"/>
  <p:sldLayoutIdLst>
    <p:sldLayoutId id="2147483835" r:id="rId1"/>
    <p:sldLayoutId id="2147483825" r:id="rId2"/>
    <p:sldLayoutId id="2147483826" r:id="rId3"/>
    <p:sldLayoutId id="2147483836" r:id="rId4"/>
    <p:sldLayoutId id="2147483827" r:id="rId5"/>
    <p:sldLayoutId id="2147483833" r:id="rId6"/>
    <p:sldLayoutId id="2147483837" r:id="rId7"/>
  </p:sldLayoutIdLst>
  <p:hf hdr="0" ftr="0" dt="0"/>
  <p:txStyles>
    <p:titleStyle>
      <a:lvl1pPr algn="l" defTabSz="914400" rtl="0" eaLnBrk="1" latinLnBrk="0" hangingPunct="1">
        <a:spcBef>
          <a:spcPct val="0"/>
        </a:spcBef>
        <a:buNone/>
        <a:defRPr sz="2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docs.replit.com/tutorials/vibe-coding-101#the-vibe-coding-philosophy"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replit.com/replitai/agent" TargetMode="External"/><Relationship Id="rId2" Type="http://schemas.openxmlformats.org/officeDocument/2006/relationships/hyperlink" Target="https://docs.replit.com/tutorials/effective-prompting" TargetMode="External"/><Relationship Id="rId1" Type="http://schemas.openxmlformats.org/officeDocument/2006/relationships/slideLayout" Target="../slideLayouts/slideLayout2.xml"/><Relationship Id="rId4" Type="http://schemas.openxmlformats.org/officeDocument/2006/relationships/hyperlink" Target="https://docs.replit.com/replitai/assistan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claude.ai/public/artifacts/cae7ed4c-39da-473b-b51b-33dca454fc55"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A81CBA-729D-4EE4-98E2-5E3A0859D4B1}"/>
              </a:ext>
            </a:extLst>
          </p:cNvPr>
          <p:cNvSpPr>
            <a:spLocks noGrp="1"/>
          </p:cNvSpPr>
          <p:nvPr>
            <p:ph type="body" sz="quarter" idx="10"/>
          </p:nvPr>
        </p:nvSpPr>
        <p:spPr>
          <a:xfrm>
            <a:off x="489417" y="2217137"/>
            <a:ext cx="4917154" cy="709226"/>
          </a:xfrm>
        </p:spPr>
        <p:txBody>
          <a:bodyPr>
            <a:noAutofit/>
          </a:bodyPr>
          <a:lstStyle/>
          <a:p>
            <a:pPr algn="ctr"/>
            <a:r>
              <a:rPr lang="en-US" dirty="0"/>
              <a:t>AI Foundation Course </a:t>
            </a:r>
          </a:p>
          <a:p>
            <a:r>
              <a:rPr lang="en-US" dirty="0"/>
              <a:t>AI ,ML ,DL , Generative AI , Agentic AI</a:t>
            </a:r>
            <a:endParaRPr lang="en-IN" dirty="0"/>
          </a:p>
        </p:txBody>
      </p:sp>
    </p:spTree>
    <p:extLst>
      <p:ext uri="{BB962C8B-B14F-4D97-AF65-F5344CB8AC3E}">
        <p14:creationId xmlns:p14="http://schemas.microsoft.com/office/powerpoint/2010/main" val="428878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D8FBD7-1017-4151-A9AB-AD54937C5154}"/>
              </a:ext>
            </a:extLst>
          </p:cNvPr>
          <p:cNvSpPr>
            <a:spLocks noGrp="1"/>
          </p:cNvSpPr>
          <p:nvPr>
            <p:ph idx="1"/>
          </p:nvPr>
        </p:nvSpPr>
        <p:spPr>
          <a:xfrm>
            <a:off x="251520" y="897566"/>
            <a:ext cx="8640960" cy="2578605"/>
          </a:xfrm>
        </p:spPr>
        <p:txBody>
          <a:bodyPr>
            <a:normAutofit/>
          </a:bodyPr>
          <a:lstStyle/>
          <a:p>
            <a:pPr marL="0" indent="0">
              <a:buNone/>
            </a:pPr>
            <a:r>
              <a:rPr lang="en-US" sz="1800" b="1" dirty="0"/>
              <a:t>Example (IT Software Development):</a:t>
            </a:r>
            <a:endParaRPr lang="en-US" sz="1800" dirty="0"/>
          </a:p>
          <a:p>
            <a:r>
              <a:rPr lang="en-US" sz="1800" b="1" dirty="0"/>
              <a:t>Chatbot for DevOps team</a:t>
            </a:r>
            <a:r>
              <a:rPr lang="en-US" sz="1800" dirty="0"/>
              <a:t> that answers questions like </a:t>
            </a:r>
            <a:r>
              <a:rPr lang="en-US" sz="1800" i="1" dirty="0"/>
              <a:t>“Show deployment status”</a:t>
            </a:r>
            <a:r>
              <a:rPr lang="en-US" sz="1800" dirty="0"/>
              <a:t> or </a:t>
            </a:r>
            <a:r>
              <a:rPr lang="en-US" sz="1800" i="1" dirty="0"/>
              <a:t>“Restart the test server”</a:t>
            </a:r>
            <a:r>
              <a:rPr lang="en-US" sz="1800" dirty="0"/>
              <a:t>.</a:t>
            </a:r>
          </a:p>
          <a:p>
            <a:r>
              <a:rPr lang="en-US" sz="1800" b="1" dirty="0"/>
              <a:t>Helpdesk assistant</a:t>
            </a:r>
            <a:r>
              <a:rPr lang="en-US" sz="1800" dirty="0"/>
              <a:t> that interacts with developers to resolve tool or environment issues.</a:t>
            </a:r>
          </a:p>
          <a:p>
            <a:r>
              <a:rPr lang="en-US" sz="1800" dirty="0"/>
              <a:t>Chatbot for developers to query build status or deployment history.</a:t>
            </a:r>
          </a:p>
          <a:p>
            <a:r>
              <a:rPr lang="en-US" sz="1800" dirty="0"/>
              <a:t>AI Helpdesk assistant for ticket resolution and automation.</a:t>
            </a:r>
            <a:endParaRPr lang="en-IN" sz="1800" dirty="0"/>
          </a:p>
        </p:txBody>
      </p:sp>
      <p:sp>
        <p:nvSpPr>
          <p:cNvPr id="3" name="Slide Number Placeholder 2">
            <a:extLst>
              <a:ext uri="{FF2B5EF4-FFF2-40B4-BE49-F238E27FC236}">
                <a16:creationId xmlns:a16="http://schemas.microsoft.com/office/drawing/2014/main" id="{98668297-5317-4F3B-84F4-6A9394700D54}"/>
              </a:ext>
            </a:extLst>
          </p:cNvPr>
          <p:cNvSpPr>
            <a:spLocks noGrp="1"/>
          </p:cNvSpPr>
          <p:nvPr>
            <p:ph type="sldNum" sz="quarter" idx="12"/>
          </p:nvPr>
        </p:nvSpPr>
        <p:spPr/>
        <p:txBody>
          <a:bodyPr/>
          <a:lstStyle/>
          <a:p>
            <a:fld id="{2FF7D0EC-F46E-48DE-9236-6C99BF310D9F}" type="slidenum">
              <a:rPr lang="en-IN" smtClean="0"/>
              <a:pPr/>
              <a:t>10</a:t>
            </a:fld>
            <a:endParaRPr lang="en-IN" dirty="0"/>
          </a:p>
        </p:txBody>
      </p:sp>
      <p:sp>
        <p:nvSpPr>
          <p:cNvPr id="5" name="Title 3">
            <a:extLst>
              <a:ext uri="{FF2B5EF4-FFF2-40B4-BE49-F238E27FC236}">
                <a16:creationId xmlns:a16="http://schemas.microsoft.com/office/drawing/2014/main" id="{8433BCAB-ABEA-479D-A05F-D13B76D43DC4}"/>
              </a:ext>
            </a:extLst>
          </p:cNvPr>
          <p:cNvSpPr>
            <a:spLocks noGrp="1"/>
          </p:cNvSpPr>
          <p:nvPr>
            <p:ph type="title"/>
          </p:nvPr>
        </p:nvSpPr>
        <p:spPr>
          <a:xfrm>
            <a:off x="215520" y="100445"/>
            <a:ext cx="8640960" cy="461665"/>
          </a:xfrm>
        </p:spPr>
        <p:txBody>
          <a:bodyPr/>
          <a:lstStyle/>
          <a:p>
            <a:r>
              <a:rPr lang="en-IN" b="1" dirty="0">
                <a:solidFill>
                  <a:srgbClr val="2C3EC6"/>
                </a:solidFill>
              </a:rPr>
              <a:t>Conversational AI</a:t>
            </a:r>
          </a:p>
        </p:txBody>
      </p:sp>
      <p:sp>
        <p:nvSpPr>
          <p:cNvPr id="9" name="Rectangle 8">
            <a:extLst>
              <a:ext uri="{FF2B5EF4-FFF2-40B4-BE49-F238E27FC236}">
                <a16:creationId xmlns:a16="http://schemas.microsoft.com/office/drawing/2014/main" id="{BDE3EB72-56D9-4477-92DD-D0005BC1FEF5}"/>
              </a:ext>
            </a:extLst>
          </p:cNvPr>
          <p:cNvSpPr/>
          <p:nvPr/>
        </p:nvSpPr>
        <p:spPr>
          <a:xfrm>
            <a:off x="251520" y="3139372"/>
            <a:ext cx="8604960" cy="1200329"/>
          </a:xfrm>
          <a:prstGeom prst="rect">
            <a:avLst/>
          </a:prstGeom>
        </p:spPr>
        <p:txBody>
          <a:bodyPr wrap="square">
            <a:spAutoFit/>
          </a:bodyPr>
          <a:lstStyle/>
          <a:p>
            <a:r>
              <a:rPr lang="en-IN" b="1" dirty="0"/>
              <a:t>Common Algorithms / Models:</a:t>
            </a:r>
            <a:endParaRPr lang="en-IN" dirty="0"/>
          </a:p>
          <a:p>
            <a:pPr>
              <a:buFont typeface="Arial" panose="020B0604020202020204" pitchFamily="34" charset="0"/>
              <a:buChar char="•"/>
            </a:pPr>
            <a:r>
              <a:rPr lang="en-IN" dirty="0"/>
              <a:t>NLP + NLU (Natural Language Understanding)</a:t>
            </a:r>
          </a:p>
          <a:p>
            <a:pPr>
              <a:buFont typeface="Arial" panose="020B0604020202020204" pitchFamily="34" charset="0"/>
              <a:buChar char="•"/>
            </a:pPr>
            <a:r>
              <a:rPr lang="en-IN" dirty="0"/>
              <a:t>RNN, Transformer-based models (e.g. BERT, GPT)</a:t>
            </a:r>
          </a:p>
          <a:p>
            <a:pPr>
              <a:buFont typeface="Arial" panose="020B0604020202020204" pitchFamily="34" charset="0"/>
              <a:buChar char="•"/>
            </a:pPr>
            <a:r>
              <a:rPr lang="en-IN" dirty="0"/>
              <a:t>Dialogue Management Systems</a:t>
            </a:r>
          </a:p>
        </p:txBody>
      </p:sp>
    </p:spTree>
    <p:extLst>
      <p:ext uri="{BB962C8B-B14F-4D97-AF65-F5344CB8AC3E}">
        <p14:creationId xmlns:p14="http://schemas.microsoft.com/office/powerpoint/2010/main" val="3118388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A59383-D8E2-4292-8479-187E1617E8BB}"/>
              </a:ext>
            </a:extLst>
          </p:cNvPr>
          <p:cNvSpPr>
            <a:spLocks noGrp="1"/>
          </p:cNvSpPr>
          <p:nvPr>
            <p:ph idx="1"/>
          </p:nvPr>
        </p:nvSpPr>
        <p:spPr>
          <a:xfrm>
            <a:off x="251520" y="897565"/>
            <a:ext cx="8640960" cy="3543805"/>
          </a:xfrm>
        </p:spPr>
        <p:txBody>
          <a:bodyPr>
            <a:normAutofit/>
          </a:bodyPr>
          <a:lstStyle/>
          <a:p>
            <a:pPr marL="0" indent="0">
              <a:buNone/>
            </a:pPr>
            <a:r>
              <a:rPr lang="en-US" sz="1800" b="1" dirty="0"/>
              <a:t>Definition:</a:t>
            </a:r>
            <a:r>
              <a:rPr lang="en-US" sz="1800" dirty="0"/>
              <a:t> AI that creates new content (code, docs, images).</a:t>
            </a:r>
          </a:p>
          <a:p>
            <a:pPr marL="0" indent="0">
              <a:buNone/>
            </a:pPr>
            <a:r>
              <a:rPr lang="en-US" sz="1800" b="1" dirty="0"/>
              <a:t>Purpose:</a:t>
            </a:r>
            <a:br>
              <a:rPr lang="en-US" sz="1800" dirty="0"/>
            </a:br>
            <a:r>
              <a:rPr lang="en-US" sz="1800" dirty="0"/>
              <a:t>Creates </a:t>
            </a:r>
            <a:r>
              <a:rPr lang="en-US" sz="1800" b="1" dirty="0"/>
              <a:t>new content</a:t>
            </a:r>
            <a:r>
              <a:rPr lang="en-US" sz="1800" dirty="0"/>
              <a:t> (text, code, image, design, etc.) using learned data patterns.</a:t>
            </a:r>
          </a:p>
          <a:p>
            <a:pPr marL="0" indent="0">
              <a:buNone/>
            </a:pPr>
            <a:r>
              <a:rPr lang="en-US" sz="1800" b="1" dirty="0"/>
              <a:t>How it works:</a:t>
            </a:r>
            <a:br>
              <a:rPr lang="en-US" sz="1800" dirty="0"/>
            </a:br>
            <a:r>
              <a:rPr lang="en-US" sz="1800" dirty="0"/>
              <a:t>Uses </a:t>
            </a:r>
            <a:r>
              <a:rPr lang="en-US" sz="1800" b="1" dirty="0"/>
              <a:t>deep learning models</a:t>
            </a:r>
            <a:r>
              <a:rPr lang="en-US" sz="1800" dirty="0"/>
              <a:t> (like GPT or diffusion models) to generate original outputs.</a:t>
            </a:r>
          </a:p>
          <a:p>
            <a:pPr marL="0" indent="0">
              <a:buNone/>
            </a:pPr>
            <a:br>
              <a:rPr lang="en-US" sz="1800" dirty="0"/>
            </a:br>
            <a:r>
              <a:rPr lang="en-US" sz="1800" b="1" dirty="0"/>
              <a:t>Example:</a:t>
            </a:r>
            <a:r>
              <a:rPr lang="en-US" sz="1800" dirty="0"/>
              <a:t> Generate API documentation or test cases from code.</a:t>
            </a:r>
            <a:br>
              <a:rPr lang="en-US" sz="1800" dirty="0"/>
            </a:br>
            <a:r>
              <a:rPr lang="en-US" sz="1800" b="1" dirty="0">
                <a:solidFill>
                  <a:srgbClr val="2C3EC6"/>
                </a:solidFill>
              </a:rPr>
              <a:t>Workflow:</a:t>
            </a:r>
            <a:endParaRPr lang="en-US" sz="1800" dirty="0">
              <a:solidFill>
                <a:srgbClr val="2C3EC6"/>
              </a:solidFill>
            </a:endParaRPr>
          </a:p>
          <a:p>
            <a:r>
              <a:rPr lang="en-US" sz="1800" dirty="0"/>
              <a:t>Input: code or description.</a:t>
            </a:r>
          </a:p>
          <a:p>
            <a:r>
              <a:rPr lang="en-US" sz="1800" dirty="0"/>
              <a:t>Model generates content.</a:t>
            </a:r>
          </a:p>
          <a:p>
            <a:r>
              <a:rPr lang="en-US" sz="1800" dirty="0"/>
              <a:t>Developer reviews &amp; integrates.</a:t>
            </a:r>
          </a:p>
          <a:p>
            <a:endParaRPr lang="en-IN" dirty="0"/>
          </a:p>
        </p:txBody>
      </p:sp>
      <p:sp>
        <p:nvSpPr>
          <p:cNvPr id="3" name="Slide Number Placeholder 2">
            <a:extLst>
              <a:ext uri="{FF2B5EF4-FFF2-40B4-BE49-F238E27FC236}">
                <a16:creationId xmlns:a16="http://schemas.microsoft.com/office/drawing/2014/main" id="{7AC20743-70C9-4414-892F-E98D4B0CB199}"/>
              </a:ext>
            </a:extLst>
          </p:cNvPr>
          <p:cNvSpPr>
            <a:spLocks noGrp="1"/>
          </p:cNvSpPr>
          <p:nvPr>
            <p:ph type="sldNum" sz="quarter" idx="12"/>
          </p:nvPr>
        </p:nvSpPr>
        <p:spPr/>
        <p:txBody>
          <a:bodyPr/>
          <a:lstStyle/>
          <a:p>
            <a:fld id="{2FF7D0EC-F46E-48DE-9236-6C99BF310D9F}" type="slidenum">
              <a:rPr lang="en-IN" smtClean="0"/>
              <a:pPr/>
              <a:t>11</a:t>
            </a:fld>
            <a:endParaRPr lang="en-IN" dirty="0"/>
          </a:p>
        </p:txBody>
      </p:sp>
      <p:sp>
        <p:nvSpPr>
          <p:cNvPr id="4" name="Title 3">
            <a:extLst>
              <a:ext uri="{FF2B5EF4-FFF2-40B4-BE49-F238E27FC236}">
                <a16:creationId xmlns:a16="http://schemas.microsoft.com/office/drawing/2014/main" id="{D9C6D3B5-BF57-40BE-A8D5-2F3D8AE18DCE}"/>
              </a:ext>
            </a:extLst>
          </p:cNvPr>
          <p:cNvSpPr>
            <a:spLocks noGrp="1"/>
          </p:cNvSpPr>
          <p:nvPr>
            <p:ph type="title"/>
          </p:nvPr>
        </p:nvSpPr>
        <p:spPr/>
        <p:txBody>
          <a:bodyPr/>
          <a:lstStyle/>
          <a:p>
            <a:r>
              <a:rPr lang="en-IN" b="1" dirty="0">
                <a:solidFill>
                  <a:srgbClr val="2C3EC6"/>
                </a:solidFill>
              </a:rPr>
              <a:t>Generative AI</a:t>
            </a:r>
          </a:p>
        </p:txBody>
      </p:sp>
      <p:pic>
        <p:nvPicPr>
          <p:cNvPr id="5" name="Picture 4">
            <a:extLst>
              <a:ext uri="{FF2B5EF4-FFF2-40B4-BE49-F238E27FC236}">
                <a16:creationId xmlns:a16="http://schemas.microsoft.com/office/drawing/2014/main" id="{03A7C704-47C5-4CFC-9A06-6EF3190903A0}"/>
              </a:ext>
            </a:extLst>
          </p:cNvPr>
          <p:cNvPicPr>
            <a:picLocks noChangeAspect="1"/>
          </p:cNvPicPr>
          <p:nvPr/>
        </p:nvPicPr>
        <p:blipFill>
          <a:blip r:embed="rId2"/>
          <a:stretch>
            <a:fillRect/>
          </a:stretch>
        </p:blipFill>
        <p:spPr>
          <a:xfrm>
            <a:off x="5995246" y="610589"/>
            <a:ext cx="2698811" cy="951620"/>
          </a:xfrm>
          <a:prstGeom prst="rect">
            <a:avLst/>
          </a:prstGeom>
        </p:spPr>
      </p:pic>
    </p:spTree>
    <p:extLst>
      <p:ext uri="{BB962C8B-B14F-4D97-AF65-F5344CB8AC3E}">
        <p14:creationId xmlns:p14="http://schemas.microsoft.com/office/powerpoint/2010/main" val="187721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C07BD9-7673-4FDB-B3A4-8F1244F85647}"/>
              </a:ext>
            </a:extLst>
          </p:cNvPr>
          <p:cNvSpPr>
            <a:spLocks noGrp="1"/>
          </p:cNvSpPr>
          <p:nvPr>
            <p:ph idx="1"/>
          </p:nvPr>
        </p:nvSpPr>
        <p:spPr>
          <a:xfrm>
            <a:off x="326402" y="298092"/>
            <a:ext cx="8640960" cy="4041680"/>
          </a:xfrm>
        </p:spPr>
        <p:txBody>
          <a:bodyPr>
            <a:normAutofit/>
          </a:bodyPr>
          <a:lstStyle/>
          <a:p>
            <a:pPr marL="0" indent="0">
              <a:buNone/>
            </a:pPr>
            <a:r>
              <a:rPr lang="en-IN" sz="2100" b="1" dirty="0"/>
              <a:t>Key Points:</a:t>
            </a:r>
            <a:endParaRPr lang="en-IN" sz="2100" dirty="0"/>
          </a:p>
          <a:p>
            <a:pPr lvl="0"/>
            <a:r>
              <a:rPr lang="en-IN" sz="2100" b="1" dirty="0"/>
              <a:t>How it works:</a:t>
            </a:r>
            <a:r>
              <a:rPr lang="en-IN" sz="2100" dirty="0"/>
              <a:t> Uses models like </a:t>
            </a:r>
            <a:r>
              <a:rPr lang="en-IN" sz="2100" b="1" dirty="0"/>
              <a:t>LLMs (e.g., </a:t>
            </a:r>
            <a:r>
              <a:rPr lang="en-IN" sz="2100" b="1" dirty="0" err="1"/>
              <a:t>ChatGPT</a:t>
            </a:r>
            <a:r>
              <a:rPr lang="en-IN" sz="2100" b="1" dirty="0"/>
              <a:t>, Gemini)</a:t>
            </a:r>
            <a:r>
              <a:rPr lang="en-IN" sz="2100" dirty="0"/>
              <a:t> and </a:t>
            </a:r>
            <a:r>
              <a:rPr lang="en-IN" sz="2100" b="1" dirty="0"/>
              <a:t>diffusion models (e.g., DALL·E, </a:t>
            </a:r>
            <a:r>
              <a:rPr lang="en-IN" sz="2100" b="1" dirty="0" err="1"/>
              <a:t>MidJourney</a:t>
            </a:r>
            <a:r>
              <a:rPr lang="en-IN" sz="2100" b="1" dirty="0"/>
              <a:t>)</a:t>
            </a:r>
            <a:r>
              <a:rPr lang="en-IN" sz="2100" dirty="0"/>
              <a:t> to generate human-like outputs.</a:t>
            </a:r>
          </a:p>
          <a:p>
            <a:pPr lvl="0"/>
            <a:r>
              <a:rPr lang="en-IN" sz="2100" b="1" dirty="0"/>
              <a:t>Applications:</a:t>
            </a:r>
            <a:r>
              <a:rPr lang="en-IN" sz="2100" dirty="0"/>
              <a:t> Content creation, chatbots, code generation, art, drug discovery, and more.</a:t>
            </a:r>
          </a:p>
          <a:p>
            <a:pPr lvl="0"/>
            <a:r>
              <a:rPr lang="en-IN" sz="2100" b="1" dirty="0"/>
              <a:t>Popular Models:</a:t>
            </a:r>
            <a:r>
              <a:rPr lang="en-IN" sz="2100" dirty="0"/>
              <a:t> GPT-4, Claude, Stable Diffusion, Sora (video generation).</a:t>
            </a:r>
          </a:p>
          <a:p>
            <a:pPr lvl="0"/>
            <a:r>
              <a:rPr lang="en-IN" sz="2100" b="1" dirty="0"/>
              <a:t>Challenges:</a:t>
            </a:r>
            <a:r>
              <a:rPr lang="en-IN" sz="2100" dirty="0"/>
              <a:t> Ethical concerns (</a:t>
            </a:r>
            <a:r>
              <a:rPr lang="en-IN" sz="2100" dirty="0" err="1"/>
              <a:t>deepfakes</a:t>
            </a:r>
            <a:r>
              <a:rPr lang="en-IN" sz="2100" dirty="0"/>
              <a:t>, bias), copyright issues, and accuracy risks (hallucinations).</a:t>
            </a:r>
          </a:p>
          <a:p>
            <a:r>
              <a:rPr lang="en-IN" sz="2100" b="1" dirty="0"/>
              <a:t>Generative AI is rapidly transforming industries by automating and enhancing creative and analytical tasks.</a:t>
            </a:r>
            <a:endParaRPr lang="en-IN" sz="2100" dirty="0"/>
          </a:p>
          <a:p>
            <a:endParaRPr lang="en-IN" dirty="0">
              <a:solidFill>
                <a:schemeClr val="tx1"/>
              </a:solidFill>
            </a:endParaRPr>
          </a:p>
          <a:p>
            <a:endParaRPr lang="en-IN" dirty="0"/>
          </a:p>
        </p:txBody>
      </p:sp>
      <p:sp>
        <p:nvSpPr>
          <p:cNvPr id="3" name="Slide Number Placeholder 2">
            <a:extLst>
              <a:ext uri="{FF2B5EF4-FFF2-40B4-BE49-F238E27FC236}">
                <a16:creationId xmlns:a16="http://schemas.microsoft.com/office/drawing/2014/main" id="{154AD015-B1CB-43F7-9907-6C51EAD9015A}"/>
              </a:ext>
            </a:extLst>
          </p:cNvPr>
          <p:cNvSpPr>
            <a:spLocks noGrp="1"/>
          </p:cNvSpPr>
          <p:nvPr>
            <p:ph type="sldNum" sz="quarter" idx="12"/>
          </p:nvPr>
        </p:nvSpPr>
        <p:spPr/>
        <p:txBody>
          <a:bodyPr/>
          <a:lstStyle/>
          <a:p>
            <a:fld id="{2FF7D0EC-F46E-48DE-9236-6C99BF310D9F}" type="slidenum">
              <a:rPr lang="en-IN" smtClean="0"/>
              <a:pPr/>
              <a:t>12</a:t>
            </a:fld>
            <a:endParaRPr lang="en-IN" dirty="0"/>
          </a:p>
        </p:txBody>
      </p:sp>
    </p:spTree>
    <p:extLst>
      <p:ext uri="{BB962C8B-B14F-4D97-AF65-F5344CB8AC3E}">
        <p14:creationId xmlns:p14="http://schemas.microsoft.com/office/powerpoint/2010/main" val="343990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A85CCA-B198-42D2-BEE8-FC90AC9B591A}"/>
              </a:ext>
            </a:extLst>
          </p:cNvPr>
          <p:cNvSpPr>
            <a:spLocks noGrp="1"/>
          </p:cNvSpPr>
          <p:nvPr>
            <p:ph type="sldNum" sz="quarter" idx="12"/>
          </p:nvPr>
        </p:nvSpPr>
        <p:spPr/>
        <p:txBody>
          <a:bodyPr/>
          <a:lstStyle/>
          <a:p>
            <a:fld id="{2FF7D0EC-F46E-48DE-9236-6C99BF310D9F}" type="slidenum">
              <a:rPr lang="en-IN" smtClean="0"/>
              <a:pPr/>
              <a:t>13</a:t>
            </a:fld>
            <a:endParaRPr lang="en-IN" dirty="0"/>
          </a:p>
        </p:txBody>
      </p:sp>
      <p:pic>
        <p:nvPicPr>
          <p:cNvPr id="5" name="Picture 4">
            <a:extLst>
              <a:ext uri="{FF2B5EF4-FFF2-40B4-BE49-F238E27FC236}">
                <a16:creationId xmlns:a16="http://schemas.microsoft.com/office/drawing/2014/main" id="{5947E75C-8FA4-4DAD-824C-EBFED102EB7E}"/>
              </a:ext>
            </a:extLst>
          </p:cNvPr>
          <p:cNvPicPr>
            <a:picLocks noChangeAspect="1"/>
          </p:cNvPicPr>
          <p:nvPr/>
        </p:nvPicPr>
        <p:blipFill>
          <a:blip r:embed="rId2"/>
          <a:stretch>
            <a:fillRect/>
          </a:stretch>
        </p:blipFill>
        <p:spPr>
          <a:xfrm>
            <a:off x="516588" y="214275"/>
            <a:ext cx="7476855" cy="3568319"/>
          </a:xfrm>
          <a:prstGeom prst="rect">
            <a:avLst/>
          </a:prstGeom>
        </p:spPr>
      </p:pic>
      <p:sp>
        <p:nvSpPr>
          <p:cNvPr id="4" name="Rectangle 3">
            <a:extLst>
              <a:ext uri="{FF2B5EF4-FFF2-40B4-BE49-F238E27FC236}">
                <a16:creationId xmlns:a16="http://schemas.microsoft.com/office/drawing/2014/main" id="{82C6513F-7AFC-48B4-9FBD-A8E4504B47D3}"/>
              </a:ext>
            </a:extLst>
          </p:cNvPr>
          <p:cNvSpPr/>
          <p:nvPr/>
        </p:nvSpPr>
        <p:spPr>
          <a:xfrm>
            <a:off x="159658" y="3733045"/>
            <a:ext cx="8696822" cy="1200329"/>
          </a:xfrm>
          <a:prstGeom prst="rect">
            <a:avLst/>
          </a:prstGeom>
        </p:spPr>
        <p:txBody>
          <a:bodyPr wrap="square">
            <a:spAutoFit/>
          </a:bodyPr>
          <a:lstStyle/>
          <a:p>
            <a:r>
              <a:rPr lang="en-US" b="1" dirty="0"/>
              <a:t>IT Example:</a:t>
            </a:r>
            <a:endParaRPr lang="en-US" dirty="0"/>
          </a:p>
          <a:p>
            <a:pPr>
              <a:buFont typeface="Arial" panose="020B0604020202020204" pitchFamily="34" charset="0"/>
              <a:buChar char="•"/>
            </a:pPr>
            <a:r>
              <a:rPr lang="en-US" dirty="0"/>
              <a:t>Generates </a:t>
            </a:r>
            <a:r>
              <a:rPr lang="en-US" b="1" dirty="0"/>
              <a:t>source code</a:t>
            </a:r>
            <a:r>
              <a:rPr lang="en-US" dirty="0"/>
              <a:t>, </a:t>
            </a:r>
            <a:r>
              <a:rPr lang="en-US" b="1" dirty="0"/>
              <a:t>unit test cases</a:t>
            </a:r>
            <a:r>
              <a:rPr lang="en-US" dirty="0"/>
              <a:t>, or </a:t>
            </a:r>
            <a:r>
              <a:rPr lang="en-US" b="1" dirty="0"/>
              <a:t>technical documentation</a:t>
            </a:r>
            <a:r>
              <a:rPr lang="en-US" dirty="0"/>
              <a:t> from natural language prompts.</a:t>
            </a:r>
          </a:p>
          <a:p>
            <a:pPr>
              <a:buFont typeface="Arial" panose="020B0604020202020204" pitchFamily="34" charset="0"/>
              <a:buChar char="•"/>
            </a:pPr>
            <a:r>
              <a:rPr lang="en-US" dirty="0"/>
              <a:t>Designs </a:t>
            </a:r>
            <a:r>
              <a:rPr lang="en-US" b="1" dirty="0"/>
              <a:t>UI mockups</a:t>
            </a:r>
            <a:r>
              <a:rPr lang="en-US" dirty="0"/>
              <a:t> from feature descriptions.</a:t>
            </a:r>
          </a:p>
        </p:txBody>
      </p:sp>
    </p:spTree>
    <p:extLst>
      <p:ext uri="{BB962C8B-B14F-4D97-AF65-F5344CB8AC3E}">
        <p14:creationId xmlns:p14="http://schemas.microsoft.com/office/powerpoint/2010/main" val="78735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CA0B27-D1D2-4B4A-8E74-65508ACA0E97}"/>
              </a:ext>
            </a:extLst>
          </p:cNvPr>
          <p:cNvSpPr>
            <a:spLocks noGrp="1"/>
          </p:cNvSpPr>
          <p:nvPr>
            <p:ph idx="1"/>
          </p:nvPr>
        </p:nvSpPr>
        <p:spPr/>
        <p:txBody>
          <a:bodyPr>
            <a:normAutofit fontScale="92500" lnSpcReduction="20000"/>
          </a:bodyPr>
          <a:lstStyle/>
          <a:p>
            <a:r>
              <a:rPr lang="en-IN" dirty="0">
                <a:solidFill>
                  <a:schemeClr val="tx1"/>
                </a:solidFill>
              </a:rPr>
              <a:t>Text Generation: </a:t>
            </a:r>
            <a:r>
              <a:rPr lang="en-IN" dirty="0" err="1">
                <a:solidFill>
                  <a:schemeClr val="tx1"/>
                </a:solidFill>
              </a:rPr>
              <a:t>ChatGPT</a:t>
            </a:r>
            <a:r>
              <a:rPr lang="en-IN" dirty="0">
                <a:solidFill>
                  <a:schemeClr val="tx1"/>
                </a:solidFill>
              </a:rPr>
              <a:t>, Google Gemini, </a:t>
            </a:r>
            <a:r>
              <a:rPr lang="en-IN" dirty="0" err="1">
                <a:solidFill>
                  <a:schemeClr val="tx1"/>
                </a:solidFill>
              </a:rPr>
              <a:t>Claude,Deepseek</a:t>
            </a:r>
            <a:r>
              <a:rPr lang="en-IN" dirty="0">
                <a:solidFill>
                  <a:schemeClr val="tx1"/>
                </a:solidFill>
              </a:rPr>
              <a:t> – writing, summarization, conversations.</a:t>
            </a:r>
          </a:p>
          <a:p>
            <a:endParaRPr lang="en-IN" dirty="0">
              <a:solidFill>
                <a:schemeClr val="tx1"/>
              </a:solidFill>
            </a:endParaRPr>
          </a:p>
          <a:p>
            <a:r>
              <a:rPr lang="en-IN" dirty="0">
                <a:solidFill>
                  <a:schemeClr val="tx1"/>
                </a:solidFill>
              </a:rPr>
              <a:t>Image Generation: DALL·E, </a:t>
            </a:r>
            <a:r>
              <a:rPr lang="en-IN" dirty="0" err="1">
                <a:solidFill>
                  <a:schemeClr val="tx1"/>
                </a:solidFill>
              </a:rPr>
              <a:t>Midjourney</a:t>
            </a:r>
            <a:r>
              <a:rPr lang="en-IN" dirty="0">
                <a:solidFill>
                  <a:schemeClr val="tx1"/>
                </a:solidFill>
              </a:rPr>
              <a:t>, Stable Diffusion – create images from text.</a:t>
            </a:r>
          </a:p>
          <a:p>
            <a:endParaRPr lang="en-IN" dirty="0">
              <a:solidFill>
                <a:schemeClr val="tx1"/>
              </a:solidFill>
            </a:endParaRPr>
          </a:p>
          <a:p>
            <a:r>
              <a:rPr lang="en-IN" dirty="0">
                <a:solidFill>
                  <a:schemeClr val="tx1"/>
                </a:solidFill>
              </a:rPr>
              <a:t>Audio &amp; Music Generation: Jukebox, </a:t>
            </a:r>
            <a:r>
              <a:rPr lang="en-IN" dirty="0" err="1">
                <a:solidFill>
                  <a:schemeClr val="tx1"/>
                </a:solidFill>
              </a:rPr>
              <a:t>MusicLM</a:t>
            </a:r>
            <a:r>
              <a:rPr lang="en-IN" dirty="0">
                <a:solidFill>
                  <a:schemeClr val="tx1"/>
                </a:solidFill>
              </a:rPr>
              <a:t> – generate music or voice.</a:t>
            </a:r>
          </a:p>
          <a:p>
            <a:endParaRPr lang="en-IN" dirty="0">
              <a:solidFill>
                <a:schemeClr val="tx1"/>
              </a:solidFill>
            </a:endParaRPr>
          </a:p>
          <a:p>
            <a:r>
              <a:rPr lang="en-IN" dirty="0">
                <a:solidFill>
                  <a:schemeClr val="tx1"/>
                </a:solidFill>
              </a:rPr>
              <a:t>Code Generation: GitHub </a:t>
            </a:r>
            <a:r>
              <a:rPr lang="en-IN" dirty="0" err="1">
                <a:solidFill>
                  <a:schemeClr val="tx1"/>
                </a:solidFill>
              </a:rPr>
              <a:t>Copilot</a:t>
            </a:r>
            <a:r>
              <a:rPr lang="en-IN" dirty="0">
                <a:solidFill>
                  <a:schemeClr val="tx1"/>
                </a:solidFill>
              </a:rPr>
              <a:t>, </a:t>
            </a:r>
            <a:r>
              <a:rPr lang="en-IN" dirty="0" err="1">
                <a:solidFill>
                  <a:schemeClr val="tx1"/>
                </a:solidFill>
              </a:rPr>
              <a:t>CodeWhisperer</a:t>
            </a:r>
            <a:r>
              <a:rPr lang="en-IN" dirty="0">
                <a:solidFill>
                  <a:schemeClr val="tx1"/>
                </a:solidFill>
              </a:rPr>
              <a:t> – auto-generate code &amp; functions.</a:t>
            </a:r>
          </a:p>
        </p:txBody>
      </p:sp>
      <p:sp>
        <p:nvSpPr>
          <p:cNvPr id="3" name="Slide Number Placeholder 2">
            <a:extLst>
              <a:ext uri="{FF2B5EF4-FFF2-40B4-BE49-F238E27FC236}">
                <a16:creationId xmlns:a16="http://schemas.microsoft.com/office/drawing/2014/main" id="{1F7BD9E0-56E7-4302-9C60-0A59021BE1F2}"/>
              </a:ext>
            </a:extLst>
          </p:cNvPr>
          <p:cNvSpPr>
            <a:spLocks noGrp="1"/>
          </p:cNvSpPr>
          <p:nvPr>
            <p:ph type="sldNum" sz="quarter" idx="12"/>
          </p:nvPr>
        </p:nvSpPr>
        <p:spPr/>
        <p:txBody>
          <a:bodyPr/>
          <a:lstStyle/>
          <a:p>
            <a:fld id="{2FF7D0EC-F46E-48DE-9236-6C99BF310D9F}" type="slidenum">
              <a:rPr lang="en-IN" smtClean="0"/>
              <a:pPr/>
              <a:t>14</a:t>
            </a:fld>
            <a:endParaRPr lang="en-IN" dirty="0"/>
          </a:p>
        </p:txBody>
      </p:sp>
      <p:sp>
        <p:nvSpPr>
          <p:cNvPr id="4" name="Title 3">
            <a:extLst>
              <a:ext uri="{FF2B5EF4-FFF2-40B4-BE49-F238E27FC236}">
                <a16:creationId xmlns:a16="http://schemas.microsoft.com/office/drawing/2014/main" id="{79644F92-E0E8-4E2F-87CA-CD6E38C9D93B}"/>
              </a:ext>
            </a:extLst>
          </p:cNvPr>
          <p:cNvSpPr>
            <a:spLocks noGrp="1"/>
          </p:cNvSpPr>
          <p:nvPr>
            <p:ph type="title"/>
          </p:nvPr>
        </p:nvSpPr>
        <p:spPr/>
        <p:txBody>
          <a:bodyPr/>
          <a:lstStyle/>
          <a:p>
            <a:r>
              <a:rPr lang="en-IN" b="1" dirty="0"/>
              <a:t>Generative AI Applications</a:t>
            </a:r>
            <a:endParaRPr lang="en-IN" dirty="0"/>
          </a:p>
        </p:txBody>
      </p:sp>
    </p:spTree>
    <p:extLst>
      <p:ext uri="{BB962C8B-B14F-4D97-AF65-F5344CB8AC3E}">
        <p14:creationId xmlns:p14="http://schemas.microsoft.com/office/powerpoint/2010/main" val="131456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1B5B65-E2F2-495E-B4C9-5CE4100FA034}"/>
              </a:ext>
            </a:extLst>
          </p:cNvPr>
          <p:cNvSpPr>
            <a:spLocks noGrp="1"/>
          </p:cNvSpPr>
          <p:nvPr>
            <p:ph idx="1"/>
          </p:nvPr>
        </p:nvSpPr>
        <p:spPr/>
        <p:txBody>
          <a:bodyPr>
            <a:normAutofit fontScale="92500"/>
          </a:bodyPr>
          <a:lstStyle/>
          <a:p>
            <a:r>
              <a:rPr lang="en-IN" dirty="0">
                <a:solidFill>
                  <a:schemeClr val="tx1"/>
                </a:solidFill>
              </a:rPr>
              <a:t>Video Generation: Sora, Runway ML – create videos from text prompts.</a:t>
            </a:r>
          </a:p>
          <a:p>
            <a:endParaRPr lang="en-IN" dirty="0">
              <a:solidFill>
                <a:schemeClr val="tx1"/>
              </a:solidFill>
            </a:endParaRPr>
          </a:p>
          <a:p>
            <a:r>
              <a:rPr lang="en-IN" dirty="0">
                <a:solidFill>
                  <a:schemeClr val="tx1"/>
                </a:solidFill>
              </a:rPr>
              <a:t>Video Editing &amp; Manipulation: Runway ML, </a:t>
            </a:r>
            <a:r>
              <a:rPr lang="en-IN" dirty="0" err="1">
                <a:solidFill>
                  <a:schemeClr val="tx1"/>
                </a:solidFill>
              </a:rPr>
              <a:t>Pictory</a:t>
            </a:r>
            <a:r>
              <a:rPr lang="en-IN" dirty="0">
                <a:solidFill>
                  <a:schemeClr val="tx1"/>
                </a:solidFill>
              </a:rPr>
              <a:t>, </a:t>
            </a:r>
            <a:r>
              <a:rPr lang="en-IN" dirty="0" err="1">
                <a:solidFill>
                  <a:schemeClr val="tx1"/>
                </a:solidFill>
              </a:rPr>
              <a:t>DeepBrain</a:t>
            </a:r>
            <a:r>
              <a:rPr lang="en-IN" dirty="0">
                <a:solidFill>
                  <a:schemeClr val="tx1"/>
                </a:solidFill>
              </a:rPr>
              <a:t> – generate/edit videos.</a:t>
            </a:r>
          </a:p>
          <a:p>
            <a:endParaRPr lang="en-IN" dirty="0">
              <a:solidFill>
                <a:schemeClr val="tx1"/>
              </a:solidFill>
            </a:endParaRPr>
          </a:p>
          <a:p>
            <a:r>
              <a:rPr lang="en-IN" dirty="0" err="1">
                <a:solidFill>
                  <a:schemeClr val="tx1"/>
                </a:solidFill>
              </a:rPr>
              <a:t>Deepfake</a:t>
            </a:r>
            <a:r>
              <a:rPr lang="en-IN" dirty="0">
                <a:solidFill>
                  <a:schemeClr val="tx1"/>
                </a:solidFill>
              </a:rPr>
              <a:t> Creation: </a:t>
            </a:r>
            <a:r>
              <a:rPr lang="en-IN" dirty="0" err="1">
                <a:solidFill>
                  <a:schemeClr val="tx1"/>
                </a:solidFill>
              </a:rPr>
              <a:t>DeepFake</a:t>
            </a:r>
            <a:r>
              <a:rPr lang="en-IN" dirty="0">
                <a:solidFill>
                  <a:schemeClr val="tx1"/>
                </a:solidFill>
              </a:rPr>
              <a:t> Lab – face swap &amp; synthetic videos.</a:t>
            </a:r>
          </a:p>
          <a:p>
            <a:endParaRPr lang="en-IN" dirty="0">
              <a:solidFill>
                <a:schemeClr val="tx1"/>
              </a:solidFill>
            </a:endParaRPr>
          </a:p>
          <a:p>
            <a:r>
              <a:rPr lang="en-IN" dirty="0">
                <a:solidFill>
                  <a:schemeClr val="tx1"/>
                </a:solidFill>
              </a:rPr>
              <a:t>3D Object Generation: NVIDIA GET3D – create 3D models for games, AR/VR.</a:t>
            </a:r>
          </a:p>
        </p:txBody>
      </p:sp>
      <p:sp>
        <p:nvSpPr>
          <p:cNvPr id="3" name="Slide Number Placeholder 2">
            <a:extLst>
              <a:ext uri="{FF2B5EF4-FFF2-40B4-BE49-F238E27FC236}">
                <a16:creationId xmlns:a16="http://schemas.microsoft.com/office/drawing/2014/main" id="{BB0FD1C3-432C-4E5C-AC30-89CE9794AD12}"/>
              </a:ext>
            </a:extLst>
          </p:cNvPr>
          <p:cNvSpPr>
            <a:spLocks noGrp="1"/>
          </p:cNvSpPr>
          <p:nvPr>
            <p:ph type="sldNum" sz="quarter" idx="12"/>
          </p:nvPr>
        </p:nvSpPr>
        <p:spPr/>
        <p:txBody>
          <a:bodyPr/>
          <a:lstStyle/>
          <a:p>
            <a:fld id="{2FF7D0EC-F46E-48DE-9236-6C99BF310D9F}" type="slidenum">
              <a:rPr lang="en-IN" smtClean="0"/>
              <a:pPr/>
              <a:t>15</a:t>
            </a:fld>
            <a:endParaRPr lang="en-IN" dirty="0"/>
          </a:p>
        </p:txBody>
      </p:sp>
      <p:sp>
        <p:nvSpPr>
          <p:cNvPr id="4" name="Title 3">
            <a:extLst>
              <a:ext uri="{FF2B5EF4-FFF2-40B4-BE49-F238E27FC236}">
                <a16:creationId xmlns:a16="http://schemas.microsoft.com/office/drawing/2014/main" id="{F2CEC8A8-71E5-4D63-B1D3-CFC5A6639AF8}"/>
              </a:ext>
            </a:extLst>
          </p:cNvPr>
          <p:cNvSpPr>
            <a:spLocks noGrp="1"/>
          </p:cNvSpPr>
          <p:nvPr>
            <p:ph type="title"/>
          </p:nvPr>
        </p:nvSpPr>
        <p:spPr/>
        <p:txBody>
          <a:bodyPr/>
          <a:lstStyle/>
          <a:p>
            <a:r>
              <a:rPr lang="en-IN" b="1" dirty="0"/>
              <a:t>Generative AI Applications</a:t>
            </a:r>
            <a:endParaRPr lang="en-IN" dirty="0"/>
          </a:p>
        </p:txBody>
      </p:sp>
    </p:spTree>
    <p:extLst>
      <p:ext uri="{BB962C8B-B14F-4D97-AF65-F5344CB8AC3E}">
        <p14:creationId xmlns:p14="http://schemas.microsoft.com/office/powerpoint/2010/main" val="1608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538300-3D68-4C65-9A5C-9ED8B3A09FF1}"/>
              </a:ext>
            </a:extLst>
          </p:cNvPr>
          <p:cNvSpPr>
            <a:spLocks noGrp="1"/>
          </p:cNvSpPr>
          <p:nvPr>
            <p:ph type="sldNum" sz="quarter" idx="12"/>
          </p:nvPr>
        </p:nvSpPr>
        <p:spPr/>
        <p:txBody>
          <a:bodyPr/>
          <a:lstStyle/>
          <a:p>
            <a:fld id="{2FF7D0EC-F46E-48DE-9236-6C99BF310D9F}" type="slidenum">
              <a:rPr lang="en-IN" smtClean="0"/>
              <a:pPr/>
              <a:t>16</a:t>
            </a:fld>
            <a:endParaRPr lang="en-IN" dirty="0"/>
          </a:p>
        </p:txBody>
      </p:sp>
      <p:graphicFrame>
        <p:nvGraphicFramePr>
          <p:cNvPr id="5" name="Table 4">
            <a:extLst>
              <a:ext uri="{FF2B5EF4-FFF2-40B4-BE49-F238E27FC236}">
                <a16:creationId xmlns:a16="http://schemas.microsoft.com/office/drawing/2014/main" id="{9B8552DE-936D-42D6-B424-F90EE52222B0}"/>
              </a:ext>
            </a:extLst>
          </p:cNvPr>
          <p:cNvGraphicFramePr>
            <a:graphicFrameLocks noGrp="1"/>
          </p:cNvGraphicFramePr>
          <p:nvPr>
            <p:extLst>
              <p:ext uri="{D42A27DB-BD31-4B8C-83A1-F6EECF244321}">
                <p14:modId xmlns:p14="http://schemas.microsoft.com/office/powerpoint/2010/main" val="1516084315"/>
              </p:ext>
            </p:extLst>
          </p:nvPr>
        </p:nvGraphicFramePr>
        <p:xfrm>
          <a:off x="162068" y="2463574"/>
          <a:ext cx="8819864" cy="2286000"/>
        </p:xfrm>
        <a:graphic>
          <a:graphicData uri="http://schemas.openxmlformats.org/drawingml/2006/table">
            <a:tbl>
              <a:tblPr/>
              <a:tblGrid>
                <a:gridCol w="2204966">
                  <a:extLst>
                    <a:ext uri="{9D8B030D-6E8A-4147-A177-3AD203B41FA5}">
                      <a16:colId xmlns:a16="http://schemas.microsoft.com/office/drawing/2014/main" val="3915896612"/>
                    </a:ext>
                  </a:extLst>
                </a:gridCol>
                <a:gridCol w="2204966">
                  <a:extLst>
                    <a:ext uri="{9D8B030D-6E8A-4147-A177-3AD203B41FA5}">
                      <a16:colId xmlns:a16="http://schemas.microsoft.com/office/drawing/2014/main" val="2999391730"/>
                    </a:ext>
                  </a:extLst>
                </a:gridCol>
                <a:gridCol w="2204966">
                  <a:extLst>
                    <a:ext uri="{9D8B030D-6E8A-4147-A177-3AD203B41FA5}">
                      <a16:colId xmlns:a16="http://schemas.microsoft.com/office/drawing/2014/main" val="1533471653"/>
                    </a:ext>
                  </a:extLst>
                </a:gridCol>
                <a:gridCol w="2204966">
                  <a:extLst>
                    <a:ext uri="{9D8B030D-6E8A-4147-A177-3AD203B41FA5}">
                      <a16:colId xmlns:a16="http://schemas.microsoft.com/office/drawing/2014/main" val="3615123409"/>
                    </a:ext>
                  </a:extLst>
                </a:gridCol>
              </a:tblGrid>
              <a:tr h="365760">
                <a:tc>
                  <a:txBody>
                    <a:bodyPr/>
                    <a:lstStyle/>
                    <a:p>
                      <a:r>
                        <a:rPr lang="en-IN" sz="1800" dirty="0"/>
                        <a:t>AI Type</a:t>
                      </a:r>
                    </a:p>
                  </a:txBody>
                  <a:tcPr anchor="ctr">
                    <a:lnL>
                      <a:noFill/>
                    </a:lnL>
                    <a:lnR>
                      <a:noFill/>
                    </a:lnR>
                    <a:lnT>
                      <a:noFill/>
                    </a:lnT>
                    <a:lnB>
                      <a:noFill/>
                    </a:lnB>
                  </a:tcPr>
                </a:tc>
                <a:tc>
                  <a:txBody>
                    <a:bodyPr/>
                    <a:lstStyle/>
                    <a:p>
                      <a:r>
                        <a:rPr lang="en-IN" sz="1800"/>
                        <a:t>Goal</a:t>
                      </a:r>
                    </a:p>
                  </a:txBody>
                  <a:tcPr anchor="ctr">
                    <a:lnL>
                      <a:noFill/>
                    </a:lnL>
                    <a:lnR>
                      <a:noFill/>
                    </a:lnR>
                    <a:lnT>
                      <a:noFill/>
                    </a:lnT>
                    <a:lnB>
                      <a:noFill/>
                    </a:lnB>
                  </a:tcPr>
                </a:tc>
                <a:tc>
                  <a:txBody>
                    <a:bodyPr/>
                    <a:lstStyle/>
                    <a:p>
                      <a:r>
                        <a:rPr lang="en-IN" sz="1800"/>
                        <a:t>Key Algorithms</a:t>
                      </a:r>
                    </a:p>
                  </a:txBody>
                  <a:tcPr anchor="ctr">
                    <a:lnL>
                      <a:noFill/>
                    </a:lnL>
                    <a:lnR>
                      <a:noFill/>
                    </a:lnR>
                    <a:lnT>
                      <a:noFill/>
                    </a:lnT>
                    <a:lnB>
                      <a:noFill/>
                    </a:lnB>
                  </a:tcPr>
                </a:tc>
                <a:tc>
                  <a:txBody>
                    <a:bodyPr/>
                    <a:lstStyle/>
                    <a:p>
                      <a:r>
                        <a:rPr lang="en-IN" sz="1800"/>
                        <a:t>IT Software Example</a:t>
                      </a:r>
                    </a:p>
                  </a:txBody>
                  <a:tcPr anchor="ctr">
                    <a:lnL>
                      <a:noFill/>
                    </a:lnL>
                    <a:lnR>
                      <a:noFill/>
                    </a:lnR>
                    <a:lnT>
                      <a:noFill/>
                    </a:lnT>
                    <a:lnB>
                      <a:noFill/>
                    </a:lnB>
                  </a:tcPr>
                </a:tc>
                <a:extLst>
                  <a:ext uri="{0D108BD9-81ED-4DB2-BD59-A6C34878D82A}">
                    <a16:rowId xmlns:a16="http://schemas.microsoft.com/office/drawing/2014/main" val="3459281704"/>
                  </a:ext>
                </a:extLst>
              </a:tr>
              <a:tr h="640080">
                <a:tc>
                  <a:txBody>
                    <a:bodyPr/>
                    <a:lstStyle/>
                    <a:p>
                      <a:r>
                        <a:rPr lang="en-IN" sz="1800" b="1"/>
                        <a:t>Predictive AI</a:t>
                      </a:r>
                      <a:endParaRPr lang="en-IN" sz="1800"/>
                    </a:p>
                  </a:txBody>
                  <a:tcPr anchor="ctr">
                    <a:lnL>
                      <a:noFill/>
                    </a:lnL>
                    <a:lnR>
                      <a:noFill/>
                    </a:lnR>
                    <a:lnT>
                      <a:noFill/>
                    </a:lnT>
                    <a:lnB>
                      <a:noFill/>
                    </a:lnB>
                  </a:tcPr>
                </a:tc>
                <a:tc>
                  <a:txBody>
                    <a:bodyPr/>
                    <a:lstStyle/>
                    <a:p>
                      <a:r>
                        <a:rPr lang="en-IN" sz="1800"/>
                        <a:t>Forecast future outcomes</a:t>
                      </a:r>
                    </a:p>
                  </a:txBody>
                  <a:tcPr anchor="ctr">
                    <a:lnL>
                      <a:noFill/>
                    </a:lnL>
                    <a:lnR>
                      <a:noFill/>
                    </a:lnR>
                    <a:lnT>
                      <a:noFill/>
                    </a:lnT>
                    <a:lnB>
                      <a:noFill/>
                    </a:lnB>
                  </a:tcPr>
                </a:tc>
                <a:tc>
                  <a:txBody>
                    <a:bodyPr/>
                    <a:lstStyle/>
                    <a:p>
                      <a:r>
                        <a:rPr lang="en-IN" sz="1800"/>
                        <a:t>Regression, Random Forest, LSTM</a:t>
                      </a:r>
                    </a:p>
                  </a:txBody>
                  <a:tcPr anchor="ctr">
                    <a:lnL>
                      <a:noFill/>
                    </a:lnL>
                    <a:lnR>
                      <a:noFill/>
                    </a:lnR>
                    <a:lnT>
                      <a:noFill/>
                    </a:lnT>
                    <a:lnB>
                      <a:noFill/>
                    </a:lnB>
                  </a:tcPr>
                </a:tc>
                <a:tc>
                  <a:txBody>
                    <a:bodyPr/>
                    <a:lstStyle/>
                    <a:p>
                      <a:r>
                        <a:rPr lang="en-US" sz="1800"/>
                        <a:t>Predict software defects or downtime</a:t>
                      </a:r>
                    </a:p>
                  </a:txBody>
                  <a:tcPr anchor="ctr">
                    <a:lnL>
                      <a:noFill/>
                    </a:lnL>
                    <a:lnR>
                      <a:noFill/>
                    </a:lnR>
                    <a:lnT>
                      <a:noFill/>
                    </a:lnT>
                    <a:lnB>
                      <a:noFill/>
                    </a:lnB>
                  </a:tcPr>
                </a:tc>
                <a:extLst>
                  <a:ext uri="{0D108BD9-81ED-4DB2-BD59-A6C34878D82A}">
                    <a16:rowId xmlns:a16="http://schemas.microsoft.com/office/drawing/2014/main" val="2777255387"/>
                  </a:ext>
                </a:extLst>
              </a:tr>
              <a:tr h="640080">
                <a:tc>
                  <a:txBody>
                    <a:bodyPr/>
                    <a:lstStyle/>
                    <a:p>
                      <a:r>
                        <a:rPr lang="en-IN" sz="1800" b="1"/>
                        <a:t>Conversational AI</a:t>
                      </a:r>
                      <a:endParaRPr lang="en-IN" sz="1800"/>
                    </a:p>
                  </a:txBody>
                  <a:tcPr anchor="ctr">
                    <a:lnL>
                      <a:noFill/>
                    </a:lnL>
                    <a:lnR>
                      <a:noFill/>
                    </a:lnR>
                    <a:lnT>
                      <a:noFill/>
                    </a:lnT>
                    <a:lnB>
                      <a:noFill/>
                    </a:lnB>
                  </a:tcPr>
                </a:tc>
                <a:tc>
                  <a:txBody>
                    <a:bodyPr/>
                    <a:lstStyle/>
                    <a:p>
                      <a:r>
                        <a:rPr lang="en-IN" sz="1800" dirty="0"/>
                        <a:t>Understand &amp; respond in language</a:t>
                      </a:r>
                    </a:p>
                  </a:txBody>
                  <a:tcPr anchor="ctr">
                    <a:lnL>
                      <a:noFill/>
                    </a:lnL>
                    <a:lnR>
                      <a:noFill/>
                    </a:lnR>
                    <a:lnT>
                      <a:noFill/>
                    </a:lnT>
                    <a:lnB>
                      <a:noFill/>
                    </a:lnB>
                  </a:tcPr>
                </a:tc>
                <a:tc>
                  <a:txBody>
                    <a:bodyPr/>
                    <a:lstStyle/>
                    <a:p>
                      <a:r>
                        <a:rPr lang="en-IN" sz="1800"/>
                        <a:t>NLP, BERT, GPT</a:t>
                      </a:r>
                    </a:p>
                  </a:txBody>
                  <a:tcPr anchor="ctr">
                    <a:lnL>
                      <a:noFill/>
                    </a:lnL>
                    <a:lnR>
                      <a:noFill/>
                    </a:lnR>
                    <a:lnT>
                      <a:noFill/>
                    </a:lnT>
                    <a:lnB>
                      <a:noFill/>
                    </a:lnB>
                  </a:tcPr>
                </a:tc>
                <a:tc>
                  <a:txBody>
                    <a:bodyPr/>
                    <a:lstStyle/>
                    <a:p>
                      <a:r>
                        <a:rPr lang="en-IN" sz="1800"/>
                        <a:t>DevOps/Helpdesk chatbot</a:t>
                      </a:r>
                    </a:p>
                  </a:txBody>
                  <a:tcPr anchor="ctr">
                    <a:lnL>
                      <a:noFill/>
                    </a:lnL>
                    <a:lnR>
                      <a:noFill/>
                    </a:lnR>
                    <a:lnT>
                      <a:noFill/>
                    </a:lnT>
                    <a:lnB>
                      <a:noFill/>
                    </a:lnB>
                  </a:tcPr>
                </a:tc>
                <a:extLst>
                  <a:ext uri="{0D108BD9-81ED-4DB2-BD59-A6C34878D82A}">
                    <a16:rowId xmlns:a16="http://schemas.microsoft.com/office/drawing/2014/main" val="2863199246"/>
                  </a:ext>
                </a:extLst>
              </a:tr>
              <a:tr h="640080">
                <a:tc>
                  <a:txBody>
                    <a:bodyPr/>
                    <a:lstStyle/>
                    <a:p>
                      <a:r>
                        <a:rPr lang="en-IN" sz="1800" b="1"/>
                        <a:t>Generative AI</a:t>
                      </a:r>
                      <a:endParaRPr lang="en-IN" sz="1800"/>
                    </a:p>
                  </a:txBody>
                  <a:tcPr anchor="ctr">
                    <a:lnL>
                      <a:noFill/>
                    </a:lnL>
                    <a:lnR>
                      <a:noFill/>
                    </a:lnR>
                    <a:lnT>
                      <a:noFill/>
                    </a:lnT>
                    <a:lnB>
                      <a:noFill/>
                    </a:lnB>
                  </a:tcPr>
                </a:tc>
                <a:tc>
                  <a:txBody>
                    <a:bodyPr/>
                    <a:lstStyle/>
                    <a:p>
                      <a:r>
                        <a:rPr lang="en-IN" sz="1800"/>
                        <a:t>Create new content</a:t>
                      </a:r>
                    </a:p>
                  </a:txBody>
                  <a:tcPr anchor="ctr">
                    <a:lnL>
                      <a:noFill/>
                    </a:lnL>
                    <a:lnR>
                      <a:noFill/>
                    </a:lnR>
                    <a:lnT>
                      <a:noFill/>
                    </a:lnT>
                    <a:lnB>
                      <a:noFill/>
                    </a:lnB>
                  </a:tcPr>
                </a:tc>
                <a:tc>
                  <a:txBody>
                    <a:bodyPr/>
                    <a:lstStyle/>
                    <a:p>
                      <a:r>
                        <a:rPr lang="en-IN" sz="1800"/>
                        <a:t>GAN, VAE, GPT</a:t>
                      </a:r>
                    </a:p>
                  </a:txBody>
                  <a:tcPr anchor="ctr">
                    <a:lnL>
                      <a:noFill/>
                    </a:lnL>
                    <a:lnR>
                      <a:noFill/>
                    </a:lnR>
                    <a:lnT>
                      <a:noFill/>
                    </a:lnT>
                    <a:lnB>
                      <a:noFill/>
                    </a:lnB>
                  </a:tcPr>
                </a:tc>
                <a:tc>
                  <a:txBody>
                    <a:bodyPr/>
                    <a:lstStyle/>
                    <a:p>
                      <a:r>
                        <a:rPr lang="en-IN" sz="1800" dirty="0"/>
                        <a:t>Auto-generate code or designs</a:t>
                      </a:r>
                    </a:p>
                  </a:txBody>
                  <a:tcPr anchor="ctr">
                    <a:lnL>
                      <a:noFill/>
                    </a:lnL>
                    <a:lnR>
                      <a:noFill/>
                    </a:lnR>
                    <a:lnT>
                      <a:noFill/>
                    </a:lnT>
                    <a:lnB>
                      <a:noFill/>
                    </a:lnB>
                  </a:tcPr>
                </a:tc>
                <a:extLst>
                  <a:ext uri="{0D108BD9-81ED-4DB2-BD59-A6C34878D82A}">
                    <a16:rowId xmlns:a16="http://schemas.microsoft.com/office/drawing/2014/main" val="255759331"/>
                  </a:ext>
                </a:extLst>
              </a:tr>
            </a:tbl>
          </a:graphicData>
        </a:graphic>
      </p:graphicFrame>
      <p:sp>
        <p:nvSpPr>
          <p:cNvPr id="6" name="Rectangle 5">
            <a:extLst>
              <a:ext uri="{FF2B5EF4-FFF2-40B4-BE49-F238E27FC236}">
                <a16:creationId xmlns:a16="http://schemas.microsoft.com/office/drawing/2014/main" id="{76796FF0-7983-4796-92E9-215D5EAC2A8D}"/>
              </a:ext>
            </a:extLst>
          </p:cNvPr>
          <p:cNvSpPr/>
          <p:nvPr/>
        </p:nvSpPr>
        <p:spPr>
          <a:xfrm>
            <a:off x="326570" y="155015"/>
            <a:ext cx="8464154" cy="1908215"/>
          </a:xfrm>
          <a:prstGeom prst="rect">
            <a:avLst/>
          </a:prstGeom>
        </p:spPr>
        <p:txBody>
          <a:bodyPr wrap="square">
            <a:spAutoFit/>
          </a:bodyPr>
          <a:lstStyle/>
          <a:p>
            <a:r>
              <a:rPr lang="en-IN" sz="2800" dirty="0">
                <a:solidFill>
                  <a:srgbClr val="FF0000"/>
                </a:solidFill>
                <a:latin typeface="Arial" panose="020B0604020202020204" pitchFamily="34" charset="0"/>
              </a:rPr>
              <a:t>AI Vs Generative AI: </a:t>
            </a:r>
          </a:p>
          <a:p>
            <a:r>
              <a:rPr lang="en-US" dirty="0">
                <a:latin typeface="Arial" panose="020B0604020202020204" pitchFamily="34" charset="0"/>
              </a:rPr>
              <a:t>● </a:t>
            </a:r>
            <a:r>
              <a:rPr lang="en-US" b="1" dirty="0">
                <a:latin typeface="Arial" panose="020B0604020202020204" pitchFamily="34" charset="0"/>
              </a:rPr>
              <a:t>AI focuses on performing tasks and making decisions based on data, mimicking human behavior </a:t>
            </a:r>
            <a:r>
              <a:rPr lang="en-US" dirty="0">
                <a:latin typeface="Arial" panose="020B0604020202020204" pitchFamily="34" charset="0"/>
              </a:rPr>
              <a:t>(e.g. recognizing images, responding to queries).</a:t>
            </a:r>
          </a:p>
          <a:p>
            <a:r>
              <a:rPr lang="en-US" dirty="0">
                <a:latin typeface="Arial" panose="020B0604020202020204" pitchFamily="34" charset="0"/>
              </a:rPr>
              <a:t> </a:t>
            </a:r>
          </a:p>
          <a:p>
            <a:r>
              <a:rPr lang="en-US" dirty="0">
                <a:latin typeface="Arial" panose="020B0604020202020204" pitchFamily="34" charset="0"/>
              </a:rPr>
              <a:t>● </a:t>
            </a:r>
            <a:r>
              <a:rPr lang="en-US" b="1" dirty="0">
                <a:latin typeface="Arial" panose="020B0604020202020204" pitchFamily="34" charset="0"/>
              </a:rPr>
              <a:t>Generative AI specializes in creating or generating new content from learned patterns</a:t>
            </a:r>
            <a:r>
              <a:rPr lang="en-US" dirty="0">
                <a:latin typeface="Arial" panose="020B0604020202020204" pitchFamily="34" charset="0"/>
              </a:rPr>
              <a:t>, going beyond decision-making to creativity. </a:t>
            </a:r>
          </a:p>
        </p:txBody>
      </p:sp>
    </p:spTree>
    <p:extLst>
      <p:ext uri="{BB962C8B-B14F-4D97-AF65-F5344CB8AC3E}">
        <p14:creationId xmlns:p14="http://schemas.microsoft.com/office/powerpoint/2010/main" val="1960220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CB99F0-E364-44FB-98BB-799118F55315}"/>
              </a:ext>
            </a:extLst>
          </p:cNvPr>
          <p:cNvSpPr>
            <a:spLocks noGrp="1"/>
          </p:cNvSpPr>
          <p:nvPr>
            <p:ph idx="1"/>
          </p:nvPr>
        </p:nvSpPr>
        <p:spPr/>
        <p:txBody>
          <a:bodyPr>
            <a:normAutofit fontScale="70000" lnSpcReduction="20000"/>
          </a:bodyPr>
          <a:lstStyle/>
          <a:p>
            <a:r>
              <a:rPr lang="en-IN" dirty="0" err="1">
                <a:solidFill>
                  <a:schemeClr val="tx1"/>
                </a:solidFill>
              </a:rPr>
              <a:t>OpenAI</a:t>
            </a:r>
            <a:r>
              <a:rPr lang="en-IN" dirty="0">
                <a:solidFill>
                  <a:schemeClr val="tx1"/>
                </a:solidFill>
              </a:rPr>
              <a:t> GPT series – GPT-4, GPT-4o, GPT-5</a:t>
            </a:r>
          </a:p>
          <a:p>
            <a:endParaRPr lang="en-IN" dirty="0">
              <a:solidFill>
                <a:schemeClr val="tx1"/>
              </a:solidFill>
            </a:endParaRPr>
          </a:p>
          <a:p>
            <a:r>
              <a:rPr lang="en-IN" dirty="0">
                <a:solidFill>
                  <a:schemeClr val="tx1"/>
                </a:solidFill>
              </a:rPr>
              <a:t>Anthropic Claude series – Claude 3, Claude 3.5</a:t>
            </a:r>
          </a:p>
          <a:p>
            <a:endParaRPr lang="en-IN" dirty="0">
              <a:solidFill>
                <a:schemeClr val="tx1"/>
              </a:solidFill>
            </a:endParaRPr>
          </a:p>
          <a:p>
            <a:r>
              <a:rPr lang="en-IN" dirty="0">
                <a:solidFill>
                  <a:schemeClr val="tx1"/>
                </a:solidFill>
              </a:rPr>
              <a:t>Google Gemini – Gemini 1.5, Gemini 2.0</a:t>
            </a:r>
          </a:p>
          <a:p>
            <a:endParaRPr lang="en-IN" dirty="0">
              <a:solidFill>
                <a:schemeClr val="tx1"/>
              </a:solidFill>
            </a:endParaRPr>
          </a:p>
          <a:p>
            <a:r>
              <a:rPr lang="en-IN" dirty="0">
                <a:solidFill>
                  <a:schemeClr val="tx1"/>
                </a:solidFill>
              </a:rPr>
              <a:t>Microsoft </a:t>
            </a:r>
            <a:r>
              <a:rPr lang="en-IN" dirty="0" err="1">
                <a:solidFill>
                  <a:schemeClr val="tx1"/>
                </a:solidFill>
              </a:rPr>
              <a:t>Copilot</a:t>
            </a:r>
            <a:r>
              <a:rPr lang="en-IN" dirty="0">
                <a:solidFill>
                  <a:schemeClr val="tx1"/>
                </a:solidFill>
              </a:rPr>
              <a:t> Models</a:t>
            </a:r>
          </a:p>
          <a:p>
            <a:endParaRPr lang="en-IN" dirty="0">
              <a:solidFill>
                <a:schemeClr val="tx1"/>
              </a:solidFill>
            </a:endParaRPr>
          </a:p>
          <a:p>
            <a:r>
              <a:rPr lang="en-IN" dirty="0">
                <a:solidFill>
                  <a:schemeClr val="tx1"/>
                </a:solidFill>
              </a:rPr>
              <a:t>Cohere Command R+ (commercial version)</a:t>
            </a:r>
          </a:p>
          <a:p>
            <a:endParaRPr lang="en-IN" dirty="0">
              <a:solidFill>
                <a:schemeClr val="tx1"/>
              </a:solidFill>
            </a:endParaRPr>
          </a:p>
          <a:p>
            <a:r>
              <a:rPr lang="en-IN" dirty="0">
                <a:solidFill>
                  <a:schemeClr val="tx1"/>
                </a:solidFill>
              </a:rPr>
              <a:t>Amazon Titan Text</a:t>
            </a:r>
          </a:p>
          <a:p>
            <a:endParaRPr lang="en-IN" dirty="0">
              <a:solidFill>
                <a:schemeClr val="tx1"/>
              </a:solidFill>
            </a:endParaRPr>
          </a:p>
          <a:p>
            <a:r>
              <a:rPr lang="en-IN" dirty="0">
                <a:solidFill>
                  <a:schemeClr val="tx1"/>
                </a:solidFill>
              </a:rPr>
              <a:t>Perplexity LLM (Pro/Commercial versions)</a:t>
            </a:r>
          </a:p>
        </p:txBody>
      </p:sp>
      <p:sp>
        <p:nvSpPr>
          <p:cNvPr id="3" name="Slide Number Placeholder 2">
            <a:extLst>
              <a:ext uri="{FF2B5EF4-FFF2-40B4-BE49-F238E27FC236}">
                <a16:creationId xmlns:a16="http://schemas.microsoft.com/office/drawing/2014/main" id="{522070BC-4892-4A5C-A435-41728A5ACEFC}"/>
              </a:ext>
            </a:extLst>
          </p:cNvPr>
          <p:cNvSpPr>
            <a:spLocks noGrp="1"/>
          </p:cNvSpPr>
          <p:nvPr>
            <p:ph type="sldNum" sz="quarter" idx="12"/>
          </p:nvPr>
        </p:nvSpPr>
        <p:spPr/>
        <p:txBody>
          <a:bodyPr/>
          <a:lstStyle/>
          <a:p>
            <a:fld id="{2FF7D0EC-F46E-48DE-9236-6C99BF310D9F}" type="slidenum">
              <a:rPr lang="en-IN" smtClean="0"/>
              <a:pPr/>
              <a:t>17</a:t>
            </a:fld>
            <a:endParaRPr lang="en-IN" dirty="0"/>
          </a:p>
        </p:txBody>
      </p:sp>
      <p:sp>
        <p:nvSpPr>
          <p:cNvPr id="4" name="Title 3">
            <a:extLst>
              <a:ext uri="{FF2B5EF4-FFF2-40B4-BE49-F238E27FC236}">
                <a16:creationId xmlns:a16="http://schemas.microsoft.com/office/drawing/2014/main" id="{90695A84-F16A-4366-A35C-447E09B2D9BE}"/>
              </a:ext>
            </a:extLst>
          </p:cNvPr>
          <p:cNvSpPr>
            <a:spLocks noGrp="1"/>
          </p:cNvSpPr>
          <p:nvPr>
            <p:ph type="title"/>
          </p:nvPr>
        </p:nvSpPr>
        <p:spPr/>
        <p:txBody>
          <a:bodyPr/>
          <a:lstStyle/>
          <a:p>
            <a:r>
              <a:rPr lang="en-IN" dirty="0"/>
              <a:t>Proprietary LLMs (Closed-Source / Commercial)</a:t>
            </a:r>
          </a:p>
        </p:txBody>
      </p:sp>
    </p:spTree>
    <p:extLst>
      <p:ext uri="{BB962C8B-B14F-4D97-AF65-F5344CB8AC3E}">
        <p14:creationId xmlns:p14="http://schemas.microsoft.com/office/powerpoint/2010/main" val="2320160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069AC4-84E0-435D-80BE-AF26F3245EFE}"/>
              </a:ext>
            </a:extLst>
          </p:cNvPr>
          <p:cNvSpPr>
            <a:spLocks noGrp="1"/>
          </p:cNvSpPr>
          <p:nvPr>
            <p:ph idx="1"/>
          </p:nvPr>
        </p:nvSpPr>
        <p:spPr>
          <a:xfrm>
            <a:off x="251520" y="897565"/>
            <a:ext cx="8640960" cy="3783292"/>
          </a:xfrm>
        </p:spPr>
        <p:txBody>
          <a:bodyPr>
            <a:normAutofit fontScale="55000" lnSpcReduction="20000"/>
          </a:bodyPr>
          <a:lstStyle/>
          <a:p>
            <a:r>
              <a:rPr lang="en-IN" sz="2900" dirty="0">
                <a:solidFill>
                  <a:schemeClr val="tx1"/>
                </a:solidFill>
              </a:rPr>
              <a:t>Meta Llama series – Llama 2, Llama 3, Llama 3.1</a:t>
            </a:r>
          </a:p>
          <a:p>
            <a:endParaRPr lang="en-IN" sz="2900" dirty="0">
              <a:solidFill>
                <a:schemeClr val="tx1"/>
              </a:solidFill>
            </a:endParaRPr>
          </a:p>
          <a:p>
            <a:r>
              <a:rPr lang="en-IN" sz="2900" dirty="0">
                <a:solidFill>
                  <a:schemeClr val="tx1"/>
                </a:solidFill>
              </a:rPr>
              <a:t>Mistral AI models – Mistral 7B, </a:t>
            </a:r>
            <a:r>
              <a:rPr lang="en-IN" sz="2900" dirty="0" err="1">
                <a:solidFill>
                  <a:schemeClr val="tx1"/>
                </a:solidFill>
              </a:rPr>
              <a:t>Mixtral</a:t>
            </a:r>
            <a:r>
              <a:rPr lang="en-IN" sz="2900" dirty="0">
                <a:solidFill>
                  <a:schemeClr val="tx1"/>
                </a:solidFill>
              </a:rPr>
              <a:t> 8x7B, Mistral Large (partially open)</a:t>
            </a:r>
          </a:p>
          <a:p>
            <a:endParaRPr lang="en-IN" sz="2900" dirty="0">
              <a:solidFill>
                <a:schemeClr val="tx1"/>
              </a:solidFill>
            </a:endParaRPr>
          </a:p>
          <a:p>
            <a:r>
              <a:rPr lang="en-IN" sz="2900" dirty="0">
                <a:solidFill>
                  <a:schemeClr val="tx1"/>
                </a:solidFill>
              </a:rPr>
              <a:t>Google Gemma – Gemma 2B, Gemma 7B</a:t>
            </a:r>
          </a:p>
          <a:p>
            <a:endParaRPr lang="en-IN" sz="2900" dirty="0">
              <a:solidFill>
                <a:schemeClr val="tx1"/>
              </a:solidFill>
            </a:endParaRPr>
          </a:p>
          <a:p>
            <a:r>
              <a:rPr lang="en-IN" sz="2900" dirty="0">
                <a:solidFill>
                  <a:schemeClr val="tx1"/>
                </a:solidFill>
              </a:rPr>
              <a:t>Microsoft Phi series – Phi-2, Phi-3</a:t>
            </a:r>
          </a:p>
          <a:p>
            <a:endParaRPr lang="en-IN" sz="2900" dirty="0">
              <a:solidFill>
                <a:schemeClr val="tx1"/>
              </a:solidFill>
            </a:endParaRPr>
          </a:p>
          <a:p>
            <a:r>
              <a:rPr lang="en-IN" sz="2900" dirty="0" err="1">
                <a:solidFill>
                  <a:schemeClr val="tx1"/>
                </a:solidFill>
              </a:rPr>
              <a:t>HuggingFace</a:t>
            </a:r>
            <a:r>
              <a:rPr lang="en-IN" sz="2900" dirty="0">
                <a:solidFill>
                  <a:schemeClr val="tx1"/>
                </a:solidFill>
              </a:rPr>
              <a:t> Models – Falcon, BLOOM, Zephyr, </a:t>
            </a:r>
            <a:r>
              <a:rPr lang="en-IN" sz="2900" dirty="0" err="1">
                <a:solidFill>
                  <a:schemeClr val="tx1"/>
                </a:solidFill>
              </a:rPr>
              <a:t>StarCoder</a:t>
            </a:r>
            <a:endParaRPr lang="en-IN" sz="2900" dirty="0">
              <a:solidFill>
                <a:schemeClr val="tx1"/>
              </a:solidFill>
            </a:endParaRPr>
          </a:p>
          <a:p>
            <a:endParaRPr lang="en-IN" sz="2900" dirty="0">
              <a:solidFill>
                <a:schemeClr val="tx1"/>
              </a:solidFill>
            </a:endParaRPr>
          </a:p>
          <a:p>
            <a:r>
              <a:rPr lang="en-IN" sz="2900" dirty="0">
                <a:solidFill>
                  <a:schemeClr val="tx1"/>
                </a:solidFill>
              </a:rPr>
              <a:t>Alibaba </a:t>
            </a:r>
            <a:r>
              <a:rPr lang="en-IN" sz="2900" dirty="0" err="1">
                <a:solidFill>
                  <a:schemeClr val="tx1"/>
                </a:solidFill>
              </a:rPr>
              <a:t>Qwen</a:t>
            </a:r>
            <a:r>
              <a:rPr lang="en-IN" sz="2900" dirty="0">
                <a:solidFill>
                  <a:schemeClr val="tx1"/>
                </a:solidFill>
              </a:rPr>
              <a:t> series – </a:t>
            </a:r>
            <a:r>
              <a:rPr lang="en-IN" sz="2900" dirty="0" err="1">
                <a:solidFill>
                  <a:schemeClr val="tx1"/>
                </a:solidFill>
              </a:rPr>
              <a:t>Qwen</a:t>
            </a:r>
            <a:r>
              <a:rPr lang="en-IN" sz="2900" dirty="0">
                <a:solidFill>
                  <a:schemeClr val="tx1"/>
                </a:solidFill>
              </a:rPr>
              <a:t> 2.5, </a:t>
            </a:r>
            <a:r>
              <a:rPr lang="en-IN" sz="2900" dirty="0" err="1">
                <a:solidFill>
                  <a:schemeClr val="tx1"/>
                </a:solidFill>
              </a:rPr>
              <a:t>Qwen</a:t>
            </a:r>
            <a:r>
              <a:rPr lang="en-IN" sz="2900" dirty="0">
                <a:solidFill>
                  <a:schemeClr val="tx1"/>
                </a:solidFill>
              </a:rPr>
              <a:t> Code</a:t>
            </a:r>
          </a:p>
          <a:p>
            <a:endParaRPr lang="en-IN" sz="2900" dirty="0">
              <a:solidFill>
                <a:schemeClr val="tx1"/>
              </a:solidFill>
            </a:endParaRPr>
          </a:p>
          <a:p>
            <a:r>
              <a:rPr lang="en-IN" sz="2900" dirty="0">
                <a:solidFill>
                  <a:schemeClr val="tx1"/>
                </a:solidFill>
              </a:rPr>
              <a:t>Snowflake Arctic</a:t>
            </a:r>
          </a:p>
          <a:p>
            <a:endParaRPr lang="en-IN" sz="2900" dirty="0">
              <a:solidFill>
                <a:schemeClr val="tx1"/>
              </a:solidFill>
            </a:endParaRPr>
          </a:p>
          <a:p>
            <a:r>
              <a:rPr lang="en-IN" sz="2900" dirty="0" err="1">
                <a:solidFill>
                  <a:schemeClr val="tx1"/>
                </a:solidFill>
              </a:rPr>
              <a:t>OpenHermes</a:t>
            </a:r>
            <a:r>
              <a:rPr lang="en-IN" sz="2900" dirty="0">
                <a:solidFill>
                  <a:schemeClr val="tx1"/>
                </a:solidFill>
              </a:rPr>
              <a:t> &amp; </a:t>
            </a:r>
            <a:r>
              <a:rPr lang="en-IN" sz="2900" dirty="0" err="1">
                <a:solidFill>
                  <a:schemeClr val="tx1"/>
                </a:solidFill>
              </a:rPr>
              <a:t>OpenChat</a:t>
            </a:r>
            <a:r>
              <a:rPr lang="en-IN" sz="2900" dirty="0">
                <a:solidFill>
                  <a:schemeClr val="tx1"/>
                </a:solidFill>
              </a:rPr>
              <a:t> variants</a:t>
            </a:r>
          </a:p>
          <a:p>
            <a:endParaRPr lang="en-IN" dirty="0"/>
          </a:p>
        </p:txBody>
      </p:sp>
      <p:sp>
        <p:nvSpPr>
          <p:cNvPr id="3" name="Slide Number Placeholder 2">
            <a:extLst>
              <a:ext uri="{FF2B5EF4-FFF2-40B4-BE49-F238E27FC236}">
                <a16:creationId xmlns:a16="http://schemas.microsoft.com/office/drawing/2014/main" id="{BC9D29F6-AF46-43A7-874E-6CA1697CC8F0}"/>
              </a:ext>
            </a:extLst>
          </p:cNvPr>
          <p:cNvSpPr>
            <a:spLocks noGrp="1"/>
          </p:cNvSpPr>
          <p:nvPr>
            <p:ph type="sldNum" sz="quarter" idx="12"/>
          </p:nvPr>
        </p:nvSpPr>
        <p:spPr/>
        <p:txBody>
          <a:bodyPr/>
          <a:lstStyle/>
          <a:p>
            <a:fld id="{2FF7D0EC-F46E-48DE-9236-6C99BF310D9F}" type="slidenum">
              <a:rPr lang="en-IN" smtClean="0"/>
              <a:pPr/>
              <a:t>18</a:t>
            </a:fld>
            <a:endParaRPr lang="en-IN" dirty="0"/>
          </a:p>
        </p:txBody>
      </p:sp>
      <p:sp>
        <p:nvSpPr>
          <p:cNvPr id="4" name="Title 3">
            <a:extLst>
              <a:ext uri="{FF2B5EF4-FFF2-40B4-BE49-F238E27FC236}">
                <a16:creationId xmlns:a16="http://schemas.microsoft.com/office/drawing/2014/main" id="{AB4779F1-1AE6-4D47-83DC-29CA5568D6C5}"/>
              </a:ext>
            </a:extLst>
          </p:cNvPr>
          <p:cNvSpPr>
            <a:spLocks noGrp="1"/>
          </p:cNvSpPr>
          <p:nvPr>
            <p:ph type="title"/>
          </p:nvPr>
        </p:nvSpPr>
        <p:spPr/>
        <p:txBody>
          <a:bodyPr/>
          <a:lstStyle/>
          <a:p>
            <a:r>
              <a:rPr lang="en-IN" dirty="0"/>
              <a:t>Open-Source LLMs</a:t>
            </a:r>
          </a:p>
        </p:txBody>
      </p:sp>
    </p:spTree>
    <p:extLst>
      <p:ext uri="{BB962C8B-B14F-4D97-AF65-F5344CB8AC3E}">
        <p14:creationId xmlns:p14="http://schemas.microsoft.com/office/powerpoint/2010/main" val="215962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C0546D-AF69-49BA-90DF-4C2B46FE3491}"/>
              </a:ext>
            </a:extLst>
          </p:cNvPr>
          <p:cNvSpPr>
            <a:spLocks noGrp="1"/>
          </p:cNvSpPr>
          <p:nvPr>
            <p:ph idx="1"/>
          </p:nvPr>
        </p:nvSpPr>
        <p:spPr>
          <a:xfrm>
            <a:off x="251520" y="897566"/>
            <a:ext cx="8640960" cy="3877634"/>
          </a:xfrm>
        </p:spPr>
        <p:txBody>
          <a:bodyPr>
            <a:normAutofit/>
          </a:bodyPr>
          <a:lstStyle/>
          <a:p>
            <a:pPr marL="0" indent="0">
              <a:buNone/>
            </a:pPr>
            <a:r>
              <a:rPr lang="en-US" sz="1800" b="1" dirty="0"/>
              <a:t>Definition: </a:t>
            </a:r>
            <a:r>
              <a:rPr lang="en-US" sz="1800" dirty="0">
                <a:solidFill>
                  <a:schemeClr val="tx1"/>
                </a:solidFill>
              </a:rPr>
              <a:t>Small Language Models (SLMs) are lightweight AI models designed for specific domains or enterprise tasks.</a:t>
            </a:r>
          </a:p>
          <a:p>
            <a:pPr marL="0" indent="0">
              <a:buNone/>
            </a:pPr>
            <a:r>
              <a:rPr lang="en-US" sz="1800" dirty="0">
                <a:solidFill>
                  <a:schemeClr val="tx1"/>
                </a:solidFill>
              </a:rPr>
              <a:t>They are smaller in size (few hundred million to a few billion parameters) compared to Large Language Models (LLMs) like GPT or Gemini — but are faster, cheaper, and easier to deploy on-premises or in private clouds.</a:t>
            </a:r>
          </a:p>
          <a:p>
            <a:pPr marL="0" indent="0">
              <a:buNone/>
            </a:pPr>
            <a:br>
              <a:rPr lang="en-US" sz="1800" dirty="0"/>
            </a:br>
            <a:r>
              <a:rPr lang="en-US" sz="1800" b="1" dirty="0"/>
              <a:t>Example:</a:t>
            </a:r>
            <a:r>
              <a:rPr lang="en-US" sz="1800" dirty="0"/>
              <a:t> </a:t>
            </a:r>
            <a:r>
              <a:rPr lang="en-US" sz="1800" dirty="0">
                <a:solidFill>
                  <a:schemeClr val="tx1"/>
                </a:solidFill>
              </a:rPr>
              <a:t>Internal chatbot using Mistral or Phi-3.</a:t>
            </a:r>
            <a:br>
              <a:rPr lang="en-US" sz="1800" dirty="0">
                <a:solidFill>
                  <a:schemeClr val="tx1"/>
                </a:solidFill>
              </a:rPr>
            </a:br>
            <a:r>
              <a:rPr lang="en-US" sz="1800" b="1" dirty="0"/>
              <a:t>Workflow:</a:t>
            </a:r>
            <a:endParaRPr lang="en-US" sz="1800" dirty="0"/>
          </a:p>
          <a:p>
            <a:r>
              <a:rPr lang="en-US" sz="1800" dirty="0">
                <a:solidFill>
                  <a:schemeClr val="tx1"/>
                </a:solidFill>
              </a:rPr>
              <a:t>Collect internal docs.</a:t>
            </a:r>
          </a:p>
          <a:p>
            <a:r>
              <a:rPr lang="en-US" sz="1800" dirty="0">
                <a:solidFill>
                  <a:schemeClr val="tx1"/>
                </a:solidFill>
              </a:rPr>
              <a:t>Fine-tune model.</a:t>
            </a:r>
          </a:p>
          <a:p>
            <a:r>
              <a:rPr lang="en-US" sz="1800" dirty="0">
                <a:solidFill>
                  <a:schemeClr val="tx1"/>
                </a:solidFill>
              </a:rPr>
              <a:t>Deploy internally.</a:t>
            </a:r>
          </a:p>
          <a:p>
            <a:r>
              <a:rPr lang="en-US" sz="1800" dirty="0">
                <a:solidFill>
                  <a:schemeClr val="tx1"/>
                </a:solidFill>
              </a:rPr>
              <a:t>Use securely.</a:t>
            </a:r>
          </a:p>
        </p:txBody>
      </p:sp>
      <p:sp>
        <p:nvSpPr>
          <p:cNvPr id="3" name="Slide Number Placeholder 2">
            <a:extLst>
              <a:ext uri="{FF2B5EF4-FFF2-40B4-BE49-F238E27FC236}">
                <a16:creationId xmlns:a16="http://schemas.microsoft.com/office/drawing/2014/main" id="{FA7793F7-FB7F-4BD0-B18A-1C36219AFAA1}"/>
              </a:ext>
            </a:extLst>
          </p:cNvPr>
          <p:cNvSpPr>
            <a:spLocks noGrp="1"/>
          </p:cNvSpPr>
          <p:nvPr>
            <p:ph type="sldNum" sz="quarter" idx="12"/>
          </p:nvPr>
        </p:nvSpPr>
        <p:spPr/>
        <p:txBody>
          <a:bodyPr/>
          <a:lstStyle/>
          <a:p>
            <a:fld id="{2FF7D0EC-F46E-48DE-9236-6C99BF310D9F}" type="slidenum">
              <a:rPr lang="en-IN" smtClean="0"/>
              <a:pPr/>
              <a:t>19</a:t>
            </a:fld>
            <a:endParaRPr lang="en-IN" dirty="0"/>
          </a:p>
        </p:txBody>
      </p:sp>
      <p:sp>
        <p:nvSpPr>
          <p:cNvPr id="4" name="Title 3">
            <a:extLst>
              <a:ext uri="{FF2B5EF4-FFF2-40B4-BE49-F238E27FC236}">
                <a16:creationId xmlns:a16="http://schemas.microsoft.com/office/drawing/2014/main" id="{F8A6F0A4-7885-47E3-95A4-380816B89648}"/>
              </a:ext>
            </a:extLst>
          </p:cNvPr>
          <p:cNvSpPr>
            <a:spLocks noGrp="1"/>
          </p:cNvSpPr>
          <p:nvPr>
            <p:ph type="title"/>
          </p:nvPr>
        </p:nvSpPr>
        <p:spPr/>
        <p:txBody>
          <a:bodyPr/>
          <a:lstStyle/>
          <a:p>
            <a:r>
              <a:rPr lang="en-IN" b="1" dirty="0">
                <a:solidFill>
                  <a:srgbClr val="2C3EC6"/>
                </a:solidFill>
              </a:rPr>
              <a:t>SLM – Small Language Models</a:t>
            </a:r>
          </a:p>
        </p:txBody>
      </p:sp>
    </p:spTree>
    <p:extLst>
      <p:ext uri="{BB962C8B-B14F-4D97-AF65-F5344CB8AC3E}">
        <p14:creationId xmlns:p14="http://schemas.microsoft.com/office/powerpoint/2010/main" val="3327658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FF7D0EC-F46E-48DE-9236-6C99BF310D9F}" type="slidenum">
              <a:rPr lang="en-IN" smtClean="0"/>
              <a:pPr/>
              <a:t>2</a:t>
            </a:fld>
            <a:endParaRPr lang="en-IN" dirty="0"/>
          </a:p>
        </p:txBody>
      </p:sp>
      <p:sp>
        <p:nvSpPr>
          <p:cNvPr id="4" name="Title 3"/>
          <p:cNvSpPr>
            <a:spLocks noGrp="1"/>
          </p:cNvSpPr>
          <p:nvPr>
            <p:ph type="title"/>
          </p:nvPr>
        </p:nvSpPr>
        <p:spPr>
          <a:xfrm>
            <a:off x="215520" y="100445"/>
            <a:ext cx="8640960" cy="576062"/>
          </a:xfrm>
        </p:spPr>
        <p:txBody>
          <a:bodyPr/>
          <a:lstStyle/>
          <a:p>
            <a:r>
              <a:rPr lang="en-IN" sz="3200" b="1" u="sng" dirty="0">
                <a:latin typeface="Times New Roman" panose="02020603050405020304" pitchFamily="18" charset="0"/>
                <a:cs typeface="Times New Roman" panose="02020603050405020304" pitchFamily="18" charset="0"/>
              </a:rPr>
              <a:t>What is Artificial Intelligence (AI)</a:t>
            </a:r>
            <a:endParaRPr lang="en-IN" sz="3200" u="sng" dirty="0"/>
          </a:p>
        </p:txBody>
      </p:sp>
      <p:sp>
        <p:nvSpPr>
          <p:cNvPr id="7" name="Rectangle 3">
            <a:extLst>
              <a:ext uri="{FF2B5EF4-FFF2-40B4-BE49-F238E27FC236}">
                <a16:creationId xmlns:a16="http://schemas.microsoft.com/office/drawing/2014/main" id="{9E1D26F6-9C10-7CC4-2E08-1B3329580563}"/>
              </a:ext>
            </a:extLst>
          </p:cNvPr>
          <p:cNvSpPr>
            <a:spLocks noChangeArrowheads="1"/>
          </p:cNvSpPr>
          <p:nvPr/>
        </p:nvSpPr>
        <p:spPr bwMode="auto">
          <a:xfrm>
            <a:off x="355600" y="1002090"/>
            <a:ext cx="826588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2C3EC6"/>
                </a:solidFill>
                <a:effectLst/>
              </a:rPr>
              <a:t>AI (Artificial Intelligence) simulates human intelligence in machines.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Functions</a:t>
            </a:r>
            <a:r>
              <a:rPr kumimoji="0" lang="en-US" altLang="en-US" sz="1800" b="0" i="0" u="none" strike="noStrike" cap="none" normalizeH="0" baseline="0" dirty="0">
                <a:ln>
                  <a:noFill/>
                </a:ln>
                <a:solidFill>
                  <a:schemeClr val="tx1"/>
                </a:solidFill>
                <a:effectLst/>
              </a:rPr>
              <a:t>: Problem-solving, pattern recognition, language understanding, decision-making.</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Learning</a:t>
            </a:r>
            <a:r>
              <a:rPr kumimoji="0" lang="en-US" altLang="en-US" sz="1800" b="0" i="0" u="none" strike="noStrike" cap="none" normalizeH="0" baseline="0" dirty="0">
                <a:ln>
                  <a:noFill/>
                </a:ln>
                <a:solidFill>
                  <a:schemeClr val="tx1"/>
                </a:solidFill>
                <a:effectLst/>
              </a:rPr>
              <a:t>: Uses data and algorithms to train models that improve over time.</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Applications</a:t>
            </a:r>
            <a:r>
              <a:rPr kumimoji="0" lang="en-US" altLang="en-US" sz="1800" b="0" i="0" u="none" strike="noStrike" cap="none" normalizeH="0" baseline="0" dirty="0">
                <a:ln>
                  <a:noFill/>
                </a:ln>
                <a:solidFill>
                  <a:schemeClr val="tx1"/>
                </a:solidFill>
                <a:effectLst/>
              </a:rPr>
              <a:t>: Virtual assistants, recommendation systems, self-driving cars, chatbots.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002060"/>
                </a:solidFill>
                <a:effectLst/>
              </a:rPr>
              <a:t>Types</a:t>
            </a:r>
            <a:r>
              <a:rPr kumimoji="0" lang="en-US" altLang="en-US" sz="1800" b="0" i="0" u="none" strike="noStrike" cap="none" normalizeH="0" baseline="0" dirty="0">
                <a:ln>
                  <a:noFill/>
                </a:ln>
                <a:solidFill>
                  <a:srgbClr val="002060"/>
                </a:solidFill>
                <a:effectLst/>
              </a:rPr>
              <a:t>:</a:t>
            </a:r>
          </a:p>
          <a:p>
            <a:pPr lvl="0" algn="just" eaLnBrk="0" fontAlgn="base" hangingPunct="0">
              <a:spcBef>
                <a:spcPct val="0"/>
              </a:spcBef>
              <a:spcAft>
                <a:spcPct val="0"/>
              </a:spcAft>
            </a:pPr>
            <a:r>
              <a:rPr kumimoji="0" lang="en-US" altLang="en-US" sz="1800" b="1" i="0" u="none" strike="noStrike" cap="none" normalizeH="0" baseline="0" dirty="0">
                <a:ln>
                  <a:noFill/>
                </a:ln>
                <a:solidFill>
                  <a:schemeClr val="tx1"/>
                </a:solidFill>
                <a:effectLst/>
              </a:rPr>
              <a:t>Narrow AI</a:t>
            </a:r>
            <a:r>
              <a:rPr kumimoji="0" lang="en-US" altLang="en-US" sz="1800" b="0" i="0" u="none" strike="noStrike" cap="none" normalizeH="0" baseline="0" dirty="0">
                <a:ln>
                  <a:noFill/>
                </a:ln>
                <a:solidFill>
                  <a:schemeClr val="tx1"/>
                </a:solidFill>
                <a:effectLst/>
              </a:rPr>
              <a:t> </a:t>
            </a:r>
            <a:r>
              <a:rPr lang="en-IN" dirty="0"/>
              <a:t>(Weak AI)</a:t>
            </a:r>
            <a:r>
              <a:rPr kumimoji="0" lang="en-US" altLang="en-US" sz="1800" b="0" i="0" u="none" strike="noStrike" cap="none" normalizeH="0" baseline="0" dirty="0">
                <a:ln>
                  <a:noFill/>
                </a:ln>
                <a:solidFill>
                  <a:schemeClr val="tx1"/>
                </a:solidFill>
                <a:effectLst/>
              </a:rPr>
              <a:t>– Task-specific</a:t>
            </a:r>
            <a:r>
              <a:rPr kumimoji="0" lang="en-US" altLang="en-US" sz="1800" b="0" i="0" u="none" strike="noStrike" cap="none" normalizeH="0" baseline="0" dirty="0">
                <a:ln>
                  <a:noFill/>
                </a:ln>
                <a:solidFill>
                  <a:srgbClr val="002060"/>
                </a:solidFill>
                <a:effectLst/>
              </a:rPr>
              <a:t>.</a:t>
            </a:r>
            <a:r>
              <a:rPr lang="en-US" b="1" dirty="0">
                <a:solidFill>
                  <a:srgbClr val="002060"/>
                </a:solidFill>
              </a:rPr>
              <a:t> Examples</a:t>
            </a:r>
            <a:r>
              <a:rPr lang="en-US" dirty="0">
                <a:solidFill>
                  <a:srgbClr val="002060"/>
                </a:solidFill>
              </a:rPr>
              <a:t>: </a:t>
            </a:r>
            <a:r>
              <a:rPr lang="en-US" dirty="0"/>
              <a:t>Siri, Google Maps, </a:t>
            </a:r>
            <a:r>
              <a:rPr lang="en-US" dirty="0" err="1"/>
              <a:t>ChatGPT</a:t>
            </a:r>
            <a:r>
              <a:rPr lang="en-US" dirty="0"/>
              <a:t>, spam filters. </a:t>
            </a:r>
            <a:endParaRPr kumimoji="0" lang="en-US" altLang="en-US" sz="1800" b="0" i="0" u="none" strike="noStrike" cap="none" normalizeH="0" baseline="0" dirty="0">
              <a:ln>
                <a:noFill/>
              </a:ln>
              <a:solidFill>
                <a:schemeClr val="tx1"/>
              </a:solidFill>
              <a:effectLst/>
            </a:endParaRPr>
          </a:p>
          <a:p>
            <a:pPr lvl="0" algn="just" eaLnBrk="0" fontAlgn="base" hangingPunct="0">
              <a:spcBef>
                <a:spcPct val="0"/>
              </a:spcBef>
              <a:spcAft>
                <a:spcPct val="0"/>
              </a:spcAft>
            </a:pPr>
            <a:r>
              <a:rPr kumimoji="0" lang="en-US" altLang="en-US" sz="1800" b="1" i="0" u="none" strike="noStrike" cap="none" normalizeH="0" baseline="0" dirty="0">
                <a:ln>
                  <a:noFill/>
                </a:ln>
                <a:solidFill>
                  <a:schemeClr val="tx1"/>
                </a:solidFill>
                <a:effectLst/>
              </a:rPr>
              <a:t>General AI</a:t>
            </a:r>
            <a:r>
              <a:rPr kumimoji="0" lang="en-US" altLang="en-US" sz="1800" b="0" i="0" u="none" strike="noStrike" cap="none" normalizeH="0" baseline="0" dirty="0">
                <a:ln>
                  <a:noFill/>
                </a:ln>
                <a:solidFill>
                  <a:schemeClr val="tx1"/>
                </a:solidFill>
                <a:effectLst/>
              </a:rPr>
              <a:t> </a:t>
            </a:r>
            <a:r>
              <a:rPr lang="en-IN" dirty="0"/>
              <a:t>(Strong AI)</a:t>
            </a:r>
            <a:r>
              <a:rPr kumimoji="0" lang="en-US" altLang="en-US" sz="1800" b="0" i="0" u="none" strike="noStrike" cap="none" normalizeH="0" baseline="0" dirty="0">
                <a:ln>
                  <a:noFill/>
                </a:ln>
                <a:solidFill>
                  <a:schemeClr val="tx1"/>
                </a:solidFill>
                <a:effectLst/>
              </a:rPr>
              <a:t>– Human-level intelligence. </a:t>
            </a:r>
            <a:r>
              <a:rPr lang="en-US" dirty="0"/>
              <a:t>Still theoretical and under research.</a:t>
            </a:r>
            <a:endParaRPr kumimoji="0" lang="en-US" altLang="en-US" sz="1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Impact</a:t>
            </a:r>
            <a:r>
              <a:rPr kumimoji="0" lang="en-US" altLang="en-US" sz="1800" b="0" i="0" u="none" strike="noStrike" cap="none" normalizeH="0" baseline="0" dirty="0">
                <a:ln>
                  <a:noFill/>
                </a:ln>
                <a:solidFill>
                  <a:schemeClr val="tx1"/>
                </a:solidFill>
                <a:effectLst/>
              </a:rPr>
              <a:t>: Transforms industries by making processes smarter, faster, and more efficient.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Examples</a:t>
            </a:r>
            <a:r>
              <a:rPr kumimoji="0" lang="en-US" altLang="en-US" sz="1800" b="0" i="0" u="none" strike="noStrike" cap="none" normalizeH="0" baseline="0" dirty="0">
                <a:ln>
                  <a:noFill/>
                </a:ln>
                <a:solidFill>
                  <a:schemeClr val="tx1"/>
                </a:solidFill>
                <a:effectLst/>
              </a:rPr>
              <a:t>: Voice assistants, fraud detection, recommendation systems.</a:t>
            </a:r>
          </a:p>
        </p:txBody>
      </p:sp>
    </p:spTree>
    <p:extLst>
      <p:ext uri="{BB962C8B-B14F-4D97-AF65-F5344CB8AC3E}">
        <p14:creationId xmlns:p14="http://schemas.microsoft.com/office/powerpoint/2010/main" val="51257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77C3E4-5B90-4A95-ACDC-663CCB562CC5}"/>
              </a:ext>
            </a:extLst>
          </p:cNvPr>
          <p:cNvSpPr>
            <a:spLocks noGrp="1"/>
          </p:cNvSpPr>
          <p:nvPr>
            <p:ph idx="1"/>
          </p:nvPr>
        </p:nvSpPr>
        <p:spPr>
          <a:xfrm>
            <a:off x="251520" y="897565"/>
            <a:ext cx="8640960" cy="2288321"/>
          </a:xfrm>
        </p:spPr>
        <p:txBody>
          <a:bodyPr/>
          <a:lstStyle/>
          <a:p>
            <a:pPr marL="0" indent="0">
              <a:buNone/>
            </a:pPr>
            <a:r>
              <a:rPr lang="en-IN" sz="2000" dirty="0"/>
              <a:t>In software development or enterprise IT environments, SLMs are ideal for:</a:t>
            </a:r>
          </a:p>
          <a:p>
            <a:r>
              <a:rPr lang="en-IN" sz="2000" b="1" dirty="0"/>
              <a:t>Internal automation</a:t>
            </a:r>
            <a:r>
              <a:rPr lang="en-IN" sz="2000" dirty="0"/>
              <a:t> (chatbots, document search, ticket resolution)</a:t>
            </a:r>
          </a:p>
          <a:p>
            <a:r>
              <a:rPr lang="en-IN" sz="2000" b="1" dirty="0"/>
              <a:t>Secure environments</a:t>
            </a:r>
            <a:r>
              <a:rPr lang="en-IN" sz="2000" dirty="0"/>
              <a:t> (data stays within organization)</a:t>
            </a:r>
          </a:p>
          <a:p>
            <a:r>
              <a:rPr lang="en-IN" sz="2000" b="1" dirty="0"/>
              <a:t>Resource-constrained deployments</a:t>
            </a:r>
            <a:r>
              <a:rPr lang="en-IN" sz="2000" dirty="0"/>
              <a:t> (edge servers, internal VMs)</a:t>
            </a:r>
          </a:p>
          <a:p>
            <a:r>
              <a:rPr lang="en-IN" sz="2000" b="1" dirty="0"/>
              <a:t>Fine-tuned support for domain-specific vocabulary</a:t>
            </a:r>
            <a:r>
              <a:rPr lang="en-IN" sz="2000" dirty="0"/>
              <a:t> (e.g., DevOps logs, database terms, API names)</a:t>
            </a:r>
          </a:p>
          <a:p>
            <a:pPr marL="0" indent="0">
              <a:buNone/>
            </a:pPr>
            <a:endParaRPr lang="en-IN" dirty="0"/>
          </a:p>
        </p:txBody>
      </p:sp>
      <p:sp>
        <p:nvSpPr>
          <p:cNvPr id="3" name="Slide Number Placeholder 2">
            <a:extLst>
              <a:ext uri="{FF2B5EF4-FFF2-40B4-BE49-F238E27FC236}">
                <a16:creationId xmlns:a16="http://schemas.microsoft.com/office/drawing/2014/main" id="{AA2FA11D-6BD1-40A9-AD18-FF53244DFF68}"/>
              </a:ext>
            </a:extLst>
          </p:cNvPr>
          <p:cNvSpPr>
            <a:spLocks noGrp="1"/>
          </p:cNvSpPr>
          <p:nvPr>
            <p:ph type="sldNum" sz="quarter" idx="12"/>
          </p:nvPr>
        </p:nvSpPr>
        <p:spPr/>
        <p:txBody>
          <a:bodyPr/>
          <a:lstStyle/>
          <a:p>
            <a:fld id="{2FF7D0EC-F46E-48DE-9236-6C99BF310D9F}" type="slidenum">
              <a:rPr lang="en-IN" smtClean="0"/>
              <a:pPr/>
              <a:t>20</a:t>
            </a:fld>
            <a:endParaRPr lang="en-IN" dirty="0"/>
          </a:p>
        </p:txBody>
      </p:sp>
      <p:sp>
        <p:nvSpPr>
          <p:cNvPr id="4" name="Title 3">
            <a:extLst>
              <a:ext uri="{FF2B5EF4-FFF2-40B4-BE49-F238E27FC236}">
                <a16:creationId xmlns:a16="http://schemas.microsoft.com/office/drawing/2014/main" id="{91C72505-7E1E-4FB5-A448-F00A3CB280F7}"/>
              </a:ext>
            </a:extLst>
          </p:cNvPr>
          <p:cNvSpPr>
            <a:spLocks noGrp="1"/>
          </p:cNvSpPr>
          <p:nvPr>
            <p:ph type="title"/>
          </p:nvPr>
        </p:nvSpPr>
        <p:spPr/>
        <p:txBody>
          <a:bodyPr/>
          <a:lstStyle/>
          <a:p>
            <a:r>
              <a:rPr lang="en-IN" b="1" dirty="0">
                <a:solidFill>
                  <a:srgbClr val="2C3EC6"/>
                </a:solidFill>
              </a:rPr>
              <a:t>SLM – Small Language Models</a:t>
            </a:r>
            <a:endParaRPr lang="en-IN" dirty="0"/>
          </a:p>
        </p:txBody>
      </p:sp>
    </p:spTree>
    <p:extLst>
      <p:ext uri="{BB962C8B-B14F-4D97-AF65-F5344CB8AC3E}">
        <p14:creationId xmlns:p14="http://schemas.microsoft.com/office/powerpoint/2010/main" val="164356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52F79-21DA-42C1-A914-A45415E1C798}"/>
              </a:ext>
            </a:extLst>
          </p:cNvPr>
          <p:cNvSpPr>
            <a:spLocks noGrp="1"/>
          </p:cNvSpPr>
          <p:nvPr>
            <p:ph type="sldNum" sz="quarter" idx="12"/>
          </p:nvPr>
        </p:nvSpPr>
        <p:spPr/>
        <p:txBody>
          <a:bodyPr/>
          <a:lstStyle/>
          <a:p>
            <a:fld id="{2FF7D0EC-F46E-48DE-9236-6C99BF310D9F}" type="slidenum">
              <a:rPr lang="en-IN" smtClean="0"/>
              <a:pPr/>
              <a:t>21</a:t>
            </a:fld>
            <a:endParaRPr lang="en-IN" dirty="0"/>
          </a:p>
        </p:txBody>
      </p:sp>
      <p:sp>
        <p:nvSpPr>
          <p:cNvPr id="6" name="Rectangle 5">
            <a:extLst>
              <a:ext uri="{FF2B5EF4-FFF2-40B4-BE49-F238E27FC236}">
                <a16:creationId xmlns:a16="http://schemas.microsoft.com/office/drawing/2014/main" id="{285D2B40-D5F2-42CC-9A52-7752E2858BB3}"/>
              </a:ext>
            </a:extLst>
          </p:cNvPr>
          <p:cNvSpPr/>
          <p:nvPr/>
        </p:nvSpPr>
        <p:spPr>
          <a:xfrm>
            <a:off x="355598" y="171093"/>
            <a:ext cx="8323945" cy="4524315"/>
          </a:xfrm>
          <a:prstGeom prst="rect">
            <a:avLst/>
          </a:prstGeom>
        </p:spPr>
        <p:txBody>
          <a:bodyPr wrap="square">
            <a:spAutoFit/>
          </a:bodyPr>
          <a:lstStyle/>
          <a:p>
            <a:r>
              <a:rPr lang="en-IN" b="1" dirty="0"/>
              <a:t>Example Use Case:</a:t>
            </a:r>
          </a:p>
          <a:p>
            <a:r>
              <a:rPr lang="en-IN" b="1" i="1" dirty="0"/>
              <a:t>Scenario:</a:t>
            </a:r>
            <a:endParaRPr lang="en-IN" b="1" dirty="0"/>
          </a:p>
          <a:p>
            <a:r>
              <a:rPr lang="en-IN" dirty="0"/>
              <a:t>An </a:t>
            </a:r>
            <a:r>
              <a:rPr lang="en-IN" b="1" dirty="0"/>
              <a:t>IT service company</a:t>
            </a:r>
            <a:r>
              <a:rPr lang="en-IN" dirty="0"/>
              <a:t> wants an </a:t>
            </a:r>
            <a:r>
              <a:rPr lang="en-IN" b="1" dirty="0"/>
              <a:t>internal chatbot</a:t>
            </a:r>
            <a:r>
              <a:rPr lang="en-IN" dirty="0"/>
              <a:t> to help developers and testers query technical documentation, API references, and deployment procedures securely — without using public LLM APIs.</a:t>
            </a:r>
          </a:p>
          <a:p>
            <a:endParaRPr lang="en-IN" dirty="0"/>
          </a:p>
          <a:p>
            <a:r>
              <a:rPr lang="en-IN" b="1" dirty="0"/>
              <a:t>🧠 </a:t>
            </a:r>
            <a:r>
              <a:rPr lang="en-IN" b="1" i="1" dirty="0"/>
              <a:t>Solution using SLM:</a:t>
            </a:r>
          </a:p>
          <a:p>
            <a:endParaRPr lang="en-IN" b="1" dirty="0"/>
          </a:p>
          <a:p>
            <a:pPr>
              <a:buFont typeface="+mj-lt"/>
              <a:buAutoNum type="arabicPeriod"/>
            </a:pPr>
            <a:r>
              <a:rPr lang="en-IN" b="1" dirty="0"/>
              <a:t>Model Choice:</a:t>
            </a:r>
            <a:r>
              <a:rPr lang="en-IN" dirty="0"/>
              <a:t> Use </a:t>
            </a:r>
            <a:r>
              <a:rPr lang="en-IN" b="1" dirty="0"/>
              <a:t>Mistral-7B</a:t>
            </a:r>
            <a:r>
              <a:rPr lang="en-IN" dirty="0"/>
              <a:t>, </a:t>
            </a:r>
            <a:r>
              <a:rPr lang="en-IN" b="1" dirty="0"/>
              <a:t>Phi-3</a:t>
            </a:r>
            <a:r>
              <a:rPr lang="en-IN" dirty="0"/>
              <a:t>, or </a:t>
            </a:r>
            <a:r>
              <a:rPr lang="en-IN" b="1" dirty="0"/>
              <a:t>LLaMA-3 3B</a:t>
            </a:r>
            <a:r>
              <a:rPr lang="en-IN" dirty="0"/>
              <a:t> (smaller variants).</a:t>
            </a:r>
          </a:p>
          <a:p>
            <a:pPr>
              <a:buFont typeface="+mj-lt"/>
              <a:buAutoNum type="arabicPeriod"/>
            </a:pPr>
            <a:r>
              <a:rPr lang="en-IN" b="1" dirty="0"/>
              <a:t>Training Data:</a:t>
            </a:r>
            <a:r>
              <a:rPr lang="en-IN" dirty="0"/>
              <a:t> Internal documents, project manuals, and API documentation.</a:t>
            </a:r>
          </a:p>
          <a:p>
            <a:pPr>
              <a:buFont typeface="+mj-lt"/>
              <a:buAutoNum type="arabicPeriod"/>
            </a:pPr>
            <a:r>
              <a:rPr lang="en-IN" b="1" dirty="0"/>
              <a:t>Fine-Tuning:</a:t>
            </a:r>
            <a:r>
              <a:rPr lang="en-IN" dirty="0"/>
              <a:t> Use </a:t>
            </a:r>
            <a:r>
              <a:rPr lang="en-IN" b="1" dirty="0"/>
              <a:t>domain adaptation</a:t>
            </a:r>
            <a:r>
              <a:rPr lang="en-IN" dirty="0"/>
              <a:t> via </a:t>
            </a:r>
            <a:r>
              <a:rPr lang="en-IN" b="1" dirty="0" err="1"/>
              <a:t>LoRA</a:t>
            </a:r>
            <a:r>
              <a:rPr lang="en-IN" b="1" dirty="0"/>
              <a:t> (Low-Rank Adaptation)</a:t>
            </a:r>
            <a:r>
              <a:rPr lang="en-IN" dirty="0"/>
              <a:t> or </a:t>
            </a:r>
            <a:r>
              <a:rPr lang="en-IN" b="1" dirty="0"/>
              <a:t>parameter-efficient fine-tuning (PEFT)</a:t>
            </a:r>
            <a:r>
              <a:rPr lang="en-IN" dirty="0"/>
              <a:t> techniques.</a:t>
            </a:r>
          </a:p>
          <a:p>
            <a:pPr>
              <a:buFont typeface="+mj-lt"/>
              <a:buAutoNum type="arabicPeriod"/>
            </a:pPr>
            <a:r>
              <a:rPr lang="en-IN" b="1" dirty="0"/>
              <a:t>Deployment:</a:t>
            </a:r>
            <a:r>
              <a:rPr lang="en-IN" dirty="0"/>
              <a:t> Host on internal servers using frameworks like </a:t>
            </a:r>
            <a:r>
              <a:rPr lang="en-IN" b="1" dirty="0"/>
              <a:t>Hugging Face Transformers</a:t>
            </a:r>
            <a:r>
              <a:rPr lang="en-IN" dirty="0"/>
              <a:t>, </a:t>
            </a:r>
            <a:r>
              <a:rPr lang="en-IN" b="1" dirty="0" err="1"/>
              <a:t>LangChain</a:t>
            </a:r>
            <a:r>
              <a:rPr lang="en-IN" dirty="0"/>
              <a:t>, or </a:t>
            </a:r>
            <a:r>
              <a:rPr lang="en-IN" b="1" dirty="0" err="1"/>
              <a:t>Ollama</a:t>
            </a:r>
            <a:r>
              <a:rPr lang="en-IN" dirty="0"/>
              <a:t>.</a:t>
            </a:r>
          </a:p>
          <a:p>
            <a:pPr>
              <a:buFont typeface="+mj-lt"/>
              <a:buAutoNum type="arabicPeriod"/>
            </a:pPr>
            <a:r>
              <a:rPr lang="en-IN" b="1" dirty="0"/>
              <a:t>Usage:</a:t>
            </a:r>
            <a:r>
              <a:rPr lang="en-IN" dirty="0"/>
              <a:t> Employees chat securely with the internal model to get code snippets, configuration steps, or release notes.</a:t>
            </a:r>
          </a:p>
        </p:txBody>
      </p:sp>
    </p:spTree>
    <p:extLst>
      <p:ext uri="{BB962C8B-B14F-4D97-AF65-F5344CB8AC3E}">
        <p14:creationId xmlns:p14="http://schemas.microsoft.com/office/powerpoint/2010/main" val="2478479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391A42-A8FC-40F8-B898-2CA97177FA4A}"/>
              </a:ext>
            </a:extLst>
          </p:cNvPr>
          <p:cNvSpPr>
            <a:spLocks noGrp="1"/>
          </p:cNvSpPr>
          <p:nvPr>
            <p:ph type="sldNum" sz="quarter" idx="12"/>
          </p:nvPr>
        </p:nvSpPr>
        <p:spPr/>
        <p:txBody>
          <a:bodyPr/>
          <a:lstStyle/>
          <a:p>
            <a:fld id="{2FF7D0EC-F46E-48DE-9236-6C99BF310D9F}" type="slidenum">
              <a:rPr lang="en-IN" smtClean="0"/>
              <a:pPr/>
              <a:t>22</a:t>
            </a:fld>
            <a:endParaRPr lang="en-IN" dirty="0"/>
          </a:p>
        </p:txBody>
      </p:sp>
      <p:sp>
        <p:nvSpPr>
          <p:cNvPr id="4" name="Title 3">
            <a:extLst>
              <a:ext uri="{FF2B5EF4-FFF2-40B4-BE49-F238E27FC236}">
                <a16:creationId xmlns:a16="http://schemas.microsoft.com/office/drawing/2014/main" id="{D896D055-5E26-494A-A549-2BEA34BE8930}"/>
              </a:ext>
            </a:extLst>
          </p:cNvPr>
          <p:cNvSpPr>
            <a:spLocks noGrp="1"/>
          </p:cNvSpPr>
          <p:nvPr>
            <p:ph type="title"/>
          </p:nvPr>
        </p:nvSpPr>
        <p:spPr/>
        <p:txBody>
          <a:bodyPr/>
          <a:lstStyle/>
          <a:p>
            <a:r>
              <a:rPr lang="en-IN" b="1" dirty="0">
                <a:solidFill>
                  <a:srgbClr val="2C3EC6"/>
                </a:solidFill>
              </a:rPr>
              <a:t>SLM – Small Language Models</a:t>
            </a:r>
            <a:endParaRPr lang="en-IN" dirty="0"/>
          </a:p>
        </p:txBody>
      </p:sp>
      <p:sp>
        <p:nvSpPr>
          <p:cNvPr id="7" name="Content Placeholder 6">
            <a:extLst>
              <a:ext uri="{FF2B5EF4-FFF2-40B4-BE49-F238E27FC236}">
                <a16:creationId xmlns:a16="http://schemas.microsoft.com/office/drawing/2014/main" id="{1A29753F-E308-4F20-AF7D-D0ADB401D63D}"/>
              </a:ext>
            </a:extLst>
          </p:cNvPr>
          <p:cNvSpPr>
            <a:spLocks noGrp="1"/>
          </p:cNvSpPr>
          <p:nvPr>
            <p:ph idx="1"/>
          </p:nvPr>
        </p:nvSpPr>
        <p:spPr>
          <a:xfrm>
            <a:off x="251520" y="897566"/>
            <a:ext cx="8640960" cy="2731006"/>
          </a:xfrm>
        </p:spPr>
        <p:txBody>
          <a:bodyPr/>
          <a:lstStyle/>
          <a:p>
            <a:pPr marL="0" indent="0">
              <a:buNone/>
            </a:pPr>
            <a:r>
              <a:rPr lang="en-US" dirty="0"/>
              <a:t>👉 Example Output (IT Use):</a:t>
            </a:r>
          </a:p>
          <a:p>
            <a:pPr marL="0" indent="0">
              <a:buNone/>
            </a:pPr>
            <a:r>
              <a:rPr lang="en-US" dirty="0"/>
              <a:t>Prompt :- &gt; Developer: “How to restart backend API after deployment?”</a:t>
            </a:r>
          </a:p>
          <a:p>
            <a:pPr marL="0" indent="0">
              <a:buNone/>
            </a:pPr>
            <a:r>
              <a:rPr lang="en-US" dirty="0"/>
              <a:t>SLM Chatbot: “Use pm2 restart backend-service from the /opt/apps directory. Ensure </a:t>
            </a:r>
            <a:r>
              <a:rPr lang="en-US" dirty="0" err="1"/>
              <a:t>config.json</a:t>
            </a:r>
            <a:r>
              <a:rPr lang="en-US" dirty="0"/>
              <a:t> is updated before restart.”</a:t>
            </a:r>
            <a:endParaRPr lang="en-IN" dirty="0"/>
          </a:p>
        </p:txBody>
      </p:sp>
    </p:spTree>
    <p:extLst>
      <p:ext uri="{BB962C8B-B14F-4D97-AF65-F5344CB8AC3E}">
        <p14:creationId xmlns:p14="http://schemas.microsoft.com/office/powerpoint/2010/main" val="467798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7E7B08-EC9C-40BC-987A-617C6DFA686A}"/>
              </a:ext>
            </a:extLst>
          </p:cNvPr>
          <p:cNvSpPr>
            <a:spLocks noGrp="1"/>
          </p:cNvSpPr>
          <p:nvPr>
            <p:ph idx="1"/>
          </p:nvPr>
        </p:nvSpPr>
        <p:spPr>
          <a:xfrm>
            <a:off x="251520" y="897566"/>
            <a:ext cx="8640960" cy="1816606"/>
          </a:xfrm>
        </p:spPr>
        <p:txBody>
          <a:bodyPr/>
          <a:lstStyle/>
          <a:p>
            <a:r>
              <a:rPr lang="en-US" b="1" dirty="0"/>
              <a:t>Large</a:t>
            </a:r>
            <a:r>
              <a:rPr lang="en-US" dirty="0"/>
              <a:t>–as it is trained on large amounts of data and billions of trainable parameters. </a:t>
            </a:r>
          </a:p>
          <a:p>
            <a:r>
              <a:rPr lang="en-US" b="1" dirty="0"/>
              <a:t>Language</a:t>
            </a:r>
            <a:r>
              <a:rPr lang="en-US" dirty="0"/>
              <a:t>–as it deals with text data. </a:t>
            </a:r>
          </a:p>
          <a:p>
            <a:r>
              <a:rPr lang="en-US" b="1" dirty="0"/>
              <a:t>Model</a:t>
            </a:r>
            <a:r>
              <a:rPr lang="en-US" dirty="0"/>
              <a:t>–as it predicts the next word/sentence/token. </a:t>
            </a:r>
          </a:p>
          <a:p>
            <a:endParaRPr lang="en-IN" dirty="0"/>
          </a:p>
        </p:txBody>
      </p:sp>
      <p:sp>
        <p:nvSpPr>
          <p:cNvPr id="3" name="Slide Number Placeholder 2">
            <a:extLst>
              <a:ext uri="{FF2B5EF4-FFF2-40B4-BE49-F238E27FC236}">
                <a16:creationId xmlns:a16="http://schemas.microsoft.com/office/drawing/2014/main" id="{38D1B581-35D2-4FC4-8388-11F17416D124}"/>
              </a:ext>
            </a:extLst>
          </p:cNvPr>
          <p:cNvSpPr>
            <a:spLocks noGrp="1"/>
          </p:cNvSpPr>
          <p:nvPr>
            <p:ph type="sldNum" sz="quarter" idx="12"/>
          </p:nvPr>
        </p:nvSpPr>
        <p:spPr/>
        <p:txBody>
          <a:bodyPr/>
          <a:lstStyle/>
          <a:p>
            <a:fld id="{2FF7D0EC-F46E-48DE-9236-6C99BF310D9F}" type="slidenum">
              <a:rPr lang="en-IN" smtClean="0"/>
              <a:pPr/>
              <a:t>23</a:t>
            </a:fld>
            <a:endParaRPr lang="en-IN" dirty="0"/>
          </a:p>
        </p:txBody>
      </p:sp>
      <p:sp>
        <p:nvSpPr>
          <p:cNvPr id="4" name="Title 3">
            <a:extLst>
              <a:ext uri="{FF2B5EF4-FFF2-40B4-BE49-F238E27FC236}">
                <a16:creationId xmlns:a16="http://schemas.microsoft.com/office/drawing/2014/main" id="{020F7D4E-8115-482D-93D2-618EDBEC0912}"/>
              </a:ext>
            </a:extLst>
          </p:cNvPr>
          <p:cNvSpPr>
            <a:spLocks noGrp="1"/>
          </p:cNvSpPr>
          <p:nvPr>
            <p:ph type="title"/>
          </p:nvPr>
        </p:nvSpPr>
        <p:spPr/>
        <p:txBody>
          <a:bodyPr/>
          <a:lstStyle/>
          <a:p>
            <a:br>
              <a:rPr lang="en-IN" b="1" dirty="0"/>
            </a:br>
            <a:r>
              <a:rPr lang="en-IN" b="1" dirty="0">
                <a:solidFill>
                  <a:srgbClr val="FF0000"/>
                </a:solidFill>
              </a:rPr>
              <a:t>What are LLMs? </a:t>
            </a:r>
            <a:br>
              <a:rPr lang="en-IN" dirty="0"/>
            </a:br>
            <a:endParaRPr lang="en-IN" dirty="0"/>
          </a:p>
        </p:txBody>
      </p:sp>
    </p:spTree>
    <p:extLst>
      <p:ext uri="{BB962C8B-B14F-4D97-AF65-F5344CB8AC3E}">
        <p14:creationId xmlns:p14="http://schemas.microsoft.com/office/powerpoint/2010/main" val="116959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A0B2A2-312D-4ACF-90BD-6D0C41A47A58}"/>
              </a:ext>
            </a:extLst>
          </p:cNvPr>
          <p:cNvSpPr>
            <a:spLocks noGrp="1"/>
          </p:cNvSpPr>
          <p:nvPr>
            <p:ph idx="1"/>
          </p:nvPr>
        </p:nvSpPr>
        <p:spPr>
          <a:xfrm>
            <a:off x="251520" y="897565"/>
            <a:ext cx="8640960" cy="3834091"/>
          </a:xfrm>
        </p:spPr>
        <p:txBody>
          <a:bodyPr>
            <a:normAutofit/>
          </a:bodyPr>
          <a:lstStyle/>
          <a:p>
            <a:pPr marL="0" indent="0">
              <a:buNone/>
            </a:pPr>
            <a:r>
              <a:rPr lang="en-IN" sz="1800" b="1" dirty="0"/>
              <a:t>Definition:</a:t>
            </a:r>
            <a:r>
              <a:rPr lang="en-IN" sz="1800" dirty="0"/>
              <a:t> </a:t>
            </a:r>
            <a:r>
              <a:rPr lang="en-US" sz="1800" b="1" dirty="0"/>
              <a:t>Large Language Models (LLMs)</a:t>
            </a:r>
            <a:r>
              <a:rPr lang="en-US" sz="1800" dirty="0"/>
              <a:t> are </a:t>
            </a:r>
            <a:r>
              <a:rPr lang="en-US" sz="1800" b="1" dirty="0"/>
              <a:t>AI systems trained on massive and diverse datasets</a:t>
            </a:r>
            <a:r>
              <a:rPr lang="en-US" sz="1800" dirty="0"/>
              <a:t> (code, documents, websites, books) to understand and generate human-like text.</a:t>
            </a:r>
          </a:p>
          <a:p>
            <a:pPr marL="0" indent="0">
              <a:buNone/>
            </a:pPr>
            <a:r>
              <a:rPr lang="en-US" sz="1800" dirty="0"/>
              <a:t>They have </a:t>
            </a:r>
            <a:r>
              <a:rPr lang="en-US" sz="1800" b="1" dirty="0"/>
              <a:t>billions of parameters</a:t>
            </a:r>
            <a:r>
              <a:rPr lang="en-US" sz="1800" dirty="0"/>
              <a:t> and can perform multiple tasks such as </a:t>
            </a:r>
            <a:r>
              <a:rPr lang="en-US" sz="1800" b="1" dirty="0"/>
              <a:t>code generation, document summarization, bug explanation, chatbot interactions, and data analysis</a:t>
            </a:r>
            <a:r>
              <a:rPr lang="en-US" sz="1800" dirty="0"/>
              <a:t> — all from natural language prompts.</a:t>
            </a:r>
            <a:endParaRPr lang="en-IN" sz="1800" dirty="0"/>
          </a:p>
          <a:p>
            <a:pPr marL="0" indent="0">
              <a:buNone/>
            </a:pPr>
            <a:endParaRPr lang="en-IN" sz="1800" b="1" dirty="0"/>
          </a:p>
          <a:p>
            <a:pPr marL="0" indent="0">
              <a:buNone/>
            </a:pPr>
            <a:r>
              <a:rPr lang="en-IN" sz="1800" b="1" dirty="0"/>
              <a:t>Example:</a:t>
            </a:r>
            <a:r>
              <a:rPr lang="en-IN" sz="1800" dirty="0"/>
              <a:t> </a:t>
            </a:r>
            <a:r>
              <a:rPr lang="en-IN" sz="1800" dirty="0" err="1"/>
              <a:t>ChatGPT</a:t>
            </a:r>
            <a:r>
              <a:rPr lang="en-IN" sz="1800" dirty="0"/>
              <a:t> generates code or project summaries.</a:t>
            </a:r>
            <a:br>
              <a:rPr lang="en-IN" sz="1800" dirty="0"/>
            </a:br>
            <a:r>
              <a:rPr lang="en-IN" sz="1800" b="1" dirty="0"/>
              <a:t>Workflow:</a:t>
            </a:r>
            <a:endParaRPr lang="en-IN" sz="1800" dirty="0"/>
          </a:p>
          <a:p>
            <a:r>
              <a:rPr lang="en-IN" sz="1800" dirty="0"/>
              <a:t>Input query.</a:t>
            </a:r>
          </a:p>
          <a:p>
            <a:r>
              <a:rPr lang="en-IN" sz="1800" dirty="0"/>
              <a:t>LLM processes.</a:t>
            </a:r>
          </a:p>
          <a:p>
            <a:r>
              <a:rPr lang="en-IN" sz="1800" dirty="0"/>
              <a:t>Output human-like response.</a:t>
            </a:r>
          </a:p>
          <a:p>
            <a:endParaRPr lang="en-IN" dirty="0"/>
          </a:p>
        </p:txBody>
      </p:sp>
      <p:sp>
        <p:nvSpPr>
          <p:cNvPr id="3" name="Slide Number Placeholder 2">
            <a:extLst>
              <a:ext uri="{FF2B5EF4-FFF2-40B4-BE49-F238E27FC236}">
                <a16:creationId xmlns:a16="http://schemas.microsoft.com/office/drawing/2014/main" id="{17584664-C02D-46D1-B22F-5B0C546416B3}"/>
              </a:ext>
            </a:extLst>
          </p:cNvPr>
          <p:cNvSpPr>
            <a:spLocks noGrp="1"/>
          </p:cNvSpPr>
          <p:nvPr>
            <p:ph type="sldNum" sz="quarter" idx="12"/>
          </p:nvPr>
        </p:nvSpPr>
        <p:spPr/>
        <p:txBody>
          <a:bodyPr/>
          <a:lstStyle/>
          <a:p>
            <a:fld id="{2FF7D0EC-F46E-48DE-9236-6C99BF310D9F}" type="slidenum">
              <a:rPr lang="en-IN" smtClean="0"/>
              <a:pPr/>
              <a:t>24</a:t>
            </a:fld>
            <a:endParaRPr lang="en-IN" dirty="0"/>
          </a:p>
        </p:txBody>
      </p:sp>
      <p:sp>
        <p:nvSpPr>
          <p:cNvPr id="4" name="Title 3">
            <a:extLst>
              <a:ext uri="{FF2B5EF4-FFF2-40B4-BE49-F238E27FC236}">
                <a16:creationId xmlns:a16="http://schemas.microsoft.com/office/drawing/2014/main" id="{3572EC9A-7DBF-4817-8FEE-96CF0E75C90B}"/>
              </a:ext>
            </a:extLst>
          </p:cNvPr>
          <p:cNvSpPr>
            <a:spLocks noGrp="1"/>
          </p:cNvSpPr>
          <p:nvPr>
            <p:ph type="title"/>
          </p:nvPr>
        </p:nvSpPr>
        <p:spPr/>
        <p:txBody>
          <a:bodyPr/>
          <a:lstStyle/>
          <a:p>
            <a:br>
              <a:rPr lang="en-IN" b="1" dirty="0"/>
            </a:br>
            <a:r>
              <a:rPr lang="en-IN" b="1" dirty="0">
                <a:solidFill>
                  <a:srgbClr val="2C3EC6"/>
                </a:solidFill>
              </a:rPr>
              <a:t>LLM – Large Language Models</a:t>
            </a:r>
            <a:br>
              <a:rPr lang="en-IN" b="1" dirty="0">
                <a:solidFill>
                  <a:srgbClr val="2C3EC6"/>
                </a:solidFill>
              </a:rPr>
            </a:br>
            <a:endParaRPr lang="en-IN" dirty="0">
              <a:solidFill>
                <a:srgbClr val="2C3EC6"/>
              </a:solidFill>
            </a:endParaRPr>
          </a:p>
        </p:txBody>
      </p:sp>
    </p:spTree>
    <p:extLst>
      <p:ext uri="{BB962C8B-B14F-4D97-AF65-F5344CB8AC3E}">
        <p14:creationId xmlns:p14="http://schemas.microsoft.com/office/powerpoint/2010/main" val="2247002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5EA06B-1EFA-4C4C-AFE5-D2127FC42A2C}"/>
              </a:ext>
            </a:extLst>
          </p:cNvPr>
          <p:cNvSpPr>
            <a:spLocks noGrp="1"/>
          </p:cNvSpPr>
          <p:nvPr>
            <p:ph idx="1"/>
          </p:nvPr>
        </p:nvSpPr>
        <p:spPr>
          <a:xfrm>
            <a:off x="251520" y="897565"/>
            <a:ext cx="8640960" cy="2418949"/>
          </a:xfrm>
        </p:spPr>
        <p:txBody>
          <a:bodyPr/>
          <a:lstStyle/>
          <a:p>
            <a:pPr marL="0" indent="0">
              <a:buNone/>
            </a:pPr>
            <a:r>
              <a:rPr lang="en-US" sz="1800" dirty="0"/>
              <a:t>In the </a:t>
            </a:r>
            <a:r>
              <a:rPr lang="en-US" sz="1800" b="1" dirty="0"/>
              <a:t>software development lifecycle (SDLC)</a:t>
            </a:r>
            <a:r>
              <a:rPr lang="en-US" sz="1800" dirty="0"/>
              <a:t>, LLMs are used to:</a:t>
            </a:r>
          </a:p>
          <a:p>
            <a:r>
              <a:rPr lang="en-US" sz="1800" b="1" dirty="0"/>
              <a:t>Assist developers</a:t>
            </a:r>
            <a:r>
              <a:rPr lang="en-US" sz="1800" dirty="0"/>
              <a:t> in writing or debugging code.</a:t>
            </a:r>
          </a:p>
          <a:p>
            <a:r>
              <a:rPr lang="en-US" sz="1800" b="1" dirty="0"/>
              <a:t>Automate documentation</a:t>
            </a:r>
            <a:r>
              <a:rPr lang="en-US" sz="1800" dirty="0"/>
              <a:t> and </a:t>
            </a:r>
            <a:r>
              <a:rPr lang="en-US" sz="1800" b="1" dirty="0"/>
              <a:t>API design</a:t>
            </a:r>
            <a:r>
              <a:rPr lang="en-US" sz="1800" dirty="0"/>
              <a:t>.</a:t>
            </a:r>
          </a:p>
          <a:p>
            <a:r>
              <a:rPr lang="en-US" sz="1800" b="1" dirty="0"/>
              <a:t>Generate test cases</a:t>
            </a:r>
            <a:r>
              <a:rPr lang="en-US" sz="1800" dirty="0"/>
              <a:t>, SQL queries, and configuration scripts.</a:t>
            </a:r>
          </a:p>
          <a:p>
            <a:r>
              <a:rPr lang="en-US" sz="1800" b="1" dirty="0"/>
              <a:t>Analyze logs</a:t>
            </a:r>
            <a:r>
              <a:rPr lang="en-US" sz="1800" dirty="0"/>
              <a:t> and suggest performance optimizations.</a:t>
            </a:r>
          </a:p>
          <a:p>
            <a:r>
              <a:rPr lang="en-US" sz="1800" b="1" dirty="0"/>
              <a:t>Support conversational IT agents</a:t>
            </a:r>
            <a:r>
              <a:rPr lang="en-US" sz="1800" dirty="0"/>
              <a:t> for DevOps or helpdesk automation.</a:t>
            </a:r>
          </a:p>
          <a:p>
            <a:endParaRPr lang="en-IN" dirty="0"/>
          </a:p>
        </p:txBody>
      </p:sp>
      <p:sp>
        <p:nvSpPr>
          <p:cNvPr id="3" name="Slide Number Placeholder 2">
            <a:extLst>
              <a:ext uri="{FF2B5EF4-FFF2-40B4-BE49-F238E27FC236}">
                <a16:creationId xmlns:a16="http://schemas.microsoft.com/office/drawing/2014/main" id="{4D6005B2-B889-459D-BAC4-58A1D39DCA1F}"/>
              </a:ext>
            </a:extLst>
          </p:cNvPr>
          <p:cNvSpPr>
            <a:spLocks noGrp="1"/>
          </p:cNvSpPr>
          <p:nvPr>
            <p:ph type="sldNum" sz="quarter" idx="12"/>
          </p:nvPr>
        </p:nvSpPr>
        <p:spPr/>
        <p:txBody>
          <a:bodyPr/>
          <a:lstStyle/>
          <a:p>
            <a:fld id="{2FF7D0EC-F46E-48DE-9236-6C99BF310D9F}" type="slidenum">
              <a:rPr lang="en-IN" smtClean="0"/>
              <a:pPr/>
              <a:t>25</a:t>
            </a:fld>
            <a:endParaRPr lang="en-IN" dirty="0"/>
          </a:p>
        </p:txBody>
      </p:sp>
      <p:sp>
        <p:nvSpPr>
          <p:cNvPr id="4" name="Title 3">
            <a:extLst>
              <a:ext uri="{FF2B5EF4-FFF2-40B4-BE49-F238E27FC236}">
                <a16:creationId xmlns:a16="http://schemas.microsoft.com/office/drawing/2014/main" id="{5F37DBED-66A3-4D64-B98B-261096BE1274}"/>
              </a:ext>
            </a:extLst>
          </p:cNvPr>
          <p:cNvSpPr>
            <a:spLocks noGrp="1"/>
          </p:cNvSpPr>
          <p:nvPr>
            <p:ph type="title"/>
          </p:nvPr>
        </p:nvSpPr>
        <p:spPr/>
        <p:txBody>
          <a:bodyPr/>
          <a:lstStyle/>
          <a:p>
            <a:r>
              <a:rPr lang="en-IN" b="1" dirty="0">
                <a:solidFill>
                  <a:srgbClr val="2C3EC6"/>
                </a:solidFill>
              </a:rPr>
              <a:t>LLM – Large Language Models</a:t>
            </a:r>
            <a:endParaRPr lang="en-IN" dirty="0"/>
          </a:p>
        </p:txBody>
      </p:sp>
    </p:spTree>
    <p:extLst>
      <p:ext uri="{BB962C8B-B14F-4D97-AF65-F5344CB8AC3E}">
        <p14:creationId xmlns:p14="http://schemas.microsoft.com/office/powerpoint/2010/main" val="1818228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B29B6D-16B9-4967-BE78-A0CBA1865477}"/>
              </a:ext>
            </a:extLst>
          </p:cNvPr>
          <p:cNvSpPr>
            <a:spLocks noGrp="1"/>
          </p:cNvSpPr>
          <p:nvPr>
            <p:ph idx="1"/>
          </p:nvPr>
        </p:nvSpPr>
        <p:spPr>
          <a:xfrm>
            <a:off x="215520" y="672594"/>
            <a:ext cx="8640960" cy="3972091"/>
          </a:xfrm>
        </p:spPr>
        <p:txBody>
          <a:bodyPr>
            <a:normAutofit fontScale="85000" lnSpcReduction="20000"/>
          </a:bodyPr>
          <a:lstStyle/>
          <a:p>
            <a:pPr marL="0" indent="0">
              <a:buNone/>
            </a:pPr>
            <a:r>
              <a:rPr lang="en-US" sz="1900" b="1" dirty="0"/>
              <a:t>Example Use Case:</a:t>
            </a:r>
          </a:p>
          <a:p>
            <a:pPr marL="0" indent="0">
              <a:buNone/>
            </a:pPr>
            <a:r>
              <a:rPr lang="en-US" sz="1900" b="1" i="1" dirty="0"/>
              <a:t>Scenario:</a:t>
            </a:r>
            <a:endParaRPr lang="en-US" sz="1900" b="1" dirty="0"/>
          </a:p>
          <a:p>
            <a:pPr marL="0" indent="0">
              <a:buNone/>
            </a:pPr>
            <a:r>
              <a:rPr lang="en-US" sz="1900" dirty="0"/>
              <a:t>A </a:t>
            </a:r>
            <a:r>
              <a:rPr lang="en-US" sz="1900" b="1" dirty="0"/>
              <a:t>software company</a:t>
            </a:r>
            <a:r>
              <a:rPr lang="en-US" sz="1900" dirty="0"/>
              <a:t> uses </a:t>
            </a:r>
            <a:r>
              <a:rPr lang="en-US" sz="1900" b="1" dirty="0" err="1"/>
              <a:t>ChatGPT</a:t>
            </a:r>
            <a:r>
              <a:rPr lang="en-US" sz="1900" dirty="0"/>
              <a:t> or </a:t>
            </a:r>
            <a:r>
              <a:rPr lang="en-US" sz="1900" b="1" dirty="0" err="1"/>
              <a:t>LLaMA</a:t>
            </a:r>
            <a:r>
              <a:rPr lang="en-US" sz="1900" b="1" dirty="0"/>
              <a:t> 3 70B</a:t>
            </a:r>
            <a:r>
              <a:rPr lang="en-US" sz="1900" dirty="0"/>
              <a:t> to assist developers in their daily work.</a:t>
            </a:r>
          </a:p>
          <a:p>
            <a:pPr marL="0" indent="0">
              <a:buNone/>
            </a:pPr>
            <a:r>
              <a:rPr lang="en-US" sz="1900" b="1" dirty="0"/>
              <a:t>🧠 </a:t>
            </a:r>
            <a:r>
              <a:rPr lang="en-US" sz="1900" b="1" i="1" dirty="0"/>
              <a:t>Solution using LLM:</a:t>
            </a:r>
            <a:endParaRPr lang="en-US" sz="1900" b="1" dirty="0"/>
          </a:p>
          <a:p>
            <a:pPr marL="0" indent="0">
              <a:buNone/>
            </a:pPr>
            <a:r>
              <a:rPr lang="en-US" sz="1900" dirty="0"/>
              <a:t>A developer asks:</a:t>
            </a:r>
            <a:br>
              <a:rPr lang="en-US" sz="1900" dirty="0"/>
            </a:br>
            <a:r>
              <a:rPr lang="en-US" sz="1900" i="1" dirty="0"/>
              <a:t>“Write a Python script to validate user input for email and mobile number.”</a:t>
            </a:r>
            <a:endParaRPr lang="en-US" sz="1900" dirty="0"/>
          </a:p>
          <a:p>
            <a:pPr marL="0" indent="0">
              <a:buNone/>
            </a:pPr>
            <a:r>
              <a:rPr lang="en-US" sz="1900" dirty="0"/>
              <a:t>The </a:t>
            </a:r>
            <a:r>
              <a:rPr lang="en-US" sz="1900" b="1" dirty="0"/>
              <a:t>LLM</a:t>
            </a:r>
            <a:r>
              <a:rPr lang="en-US" sz="1900" dirty="0"/>
              <a:t> processes the request using its pre-trained knowledge of Python syntax and validation logic.</a:t>
            </a:r>
          </a:p>
          <a:p>
            <a:pPr marL="0" indent="0">
              <a:buNone/>
            </a:pPr>
            <a:r>
              <a:rPr lang="en-US" sz="1900" dirty="0"/>
              <a:t>It generates:</a:t>
            </a:r>
          </a:p>
          <a:p>
            <a:pPr marL="0" indent="0">
              <a:buNone/>
            </a:pPr>
            <a:r>
              <a:rPr lang="en-US" dirty="0"/>
              <a:t>import re</a:t>
            </a:r>
          </a:p>
          <a:p>
            <a:pPr marL="0" indent="0">
              <a:buNone/>
            </a:pPr>
            <a:r>
              <a:rPr lang="en-US" dirty="0"/>
              <a:t>def </a:t>
            </a:r>
            <a:r>
              <a:rPr lang="en-US" dirty="0" err="1"/>
              <a:t>validate_user_input</a:t>
            </a:r>
            <a:r>
              <a:rPr lang="en-US" dirty="0"/>
              <a:t>(email, mobile):</a:t>
            </a:r>
          </a:p>
          <a:p>
            <a:pPr marL="0" indent="0">
              <a:buNone/>
            </a:pPr>
            <a:r>
              <a:rPr lang="en-US" dirty="0"/>
              <a:t>    return bool(</a:t>
            </a:r>
            <a:r>
              <a:rPr lang="en-US" dirty="0" err="1"/>
              <a:t>re.match</a:t>
            </a:r>
            <a:r>
              <a:rPr lang="en-US" dirty="0"/>
              <a:t>(r'^[\w\.-]+@[\w\.-]+\.\w+$', email)) and </a:t>
            </a:r>
            <a:r>
              <a:rPr lang="en-US" dirty="0" err="1"/>
              <a:t>len</a:t>
            </a:r>
            <a:r>
              <a:rPr lang="en-US" dirty="0"/>
              <a:t>(mobile) == 10 and </a:t>
            </a:r>
            <a:r>
              <a:rPr lang="en-US" dirty="0" err="1"/>
              <a:t>mobile.isdigit</a:t>
            </a:r>
            <a:r>
              <a:rPr lang="en-US" dirty="0"/>
              <a:t>()</a:t>
            </a:r>
          </a:p>
          <a:p>
            <a:pPr marL="0" indent="0">
              <a:buNone/>
            </a:pPr>
            <a:endParaRPr lang="en-US" dirty="0"/>
          </a:p>
          <a:p>
            <a:pPr marL="0" indent="0">
              <a:buNone/>
            </a:pPr>
            <a:r>
              <a:rPr lang="en-US" dirty="0"/>
              <a:t>The output can then be </a:t>
            </a:r>
            <a:r>
              <a:rPr lang="en-US" b="1" dirty="0"/>
              <a:t>reviewed, tested, and integrated</a:t>
            </a:r>
            <a:r>
              <a:rPr lang="en-US" dirty="0"/>
              <a:t> by the developer.</a:t>
            </a:r>
          </a:p>
          <a:p>
            <a:pPr marL="0" indent="0">
              <a:buNone/>
            </a:pPr>
            <a:endParaRPr lang="en-IN" dirty="0"/>
          </a:p>
        </p:txBody>
      </p:sp>
      <p:sp>
        <p:nvSpPr>
          <p:cNvPr id="3" name="Slide Number Placeholder 2">
            <a:extLst>
              <a:ext uri="{FF2B5EF4-FFF2-40B4-BE49-F238E27FC236}">
                <a16:creationId xmlns:a16="http://schemas.microsoft.com/office/drawing/2014/main" id="{4C3D8EB6-8555-4854-A236-55E2367C66E5}"/>
              </a:ext>
            </a:extLst>
          </p:cNvPr>
          <p:cNvSpPr>
            <a:spLocks noGrp="1"/>
          </p:cNvSpPr>
          <p:nvPr>
            <p:ph type="sldNum" sz="quarter" idx="12"/>
          </p:nvPr>
        </p:nvSpPr>
        <p:spPr/>
        <p:txBody>
          <a:bodyPr/>
          <a:lstStyle/>
          <a:p>
            <a:fld id="{2FF7D0EC-F46E-48DE-9236-6C99BF310D9F}" type="slidenum">
              <a:rPr lang="en-IN" smtClean="0"/>
              <a:pPr/>
              <a:t>26</a:t>
            </a:fld>
            <a:endParaRPr lang="en-IN" dirty="0"/>
          </a:p>
        </p:txBody>
      </p:sp>
      <p:sp>
        <p:nvSpPr>
          <p:cNvPr id="4" name="Title 3">
            <a:extLst>
              <a:ext uri="{FF2B5EF4-FFF2-40B4-BE49-F238E27FC236}">
                <a16:creationId xmlns:a16="http://schemas.microsoft.com/office/drawing/2014/main" id="{6FD26961-3C19-46E4-8D35-E4503A9D0541}"/>
              </a:ext>
            </a:extLst>
          </p:cNvPr>
          <p:cNvSpPr>
            <a:spLocks noGrp="1"/>
          </p:cNvSpPr>
          <p:nvPr>
            <p:ph type="title"/>
          </p:nvPr>
        </p:nvSpPr>
        <p:spPr/>
        <p:txBody>
          <a:bodyPr/>
          <a:lstStyle/>
          <a:p>
            <a:r>
              <a:rPr lang="en-IN" b="1" dirty="0">
                <a:solidFill>
                  <a:srgbClr val="2C3EC6"/>
                </a:solidFill>
              </a:rPr>
              <a:t>LLM – Large Language Models</a:t>
            </a:r>
            <a:endParaRPr lang="en-IN" dirty="0"/>
          </a:p>
        </p:txBody>
      </p:sp>
    </p:spTree>
    <p:extLst>
      <p:ext uri="{BB962C8B-B14F-4D97-AF65-F5344CB8AC3E}">
        <p14:creationId xmlns:p14="http://schemas.microsoft.com/office/powerpoint/2010/main" val="83580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6115B6-C4AE-45BF-8E1D-94394DF65B0F}"/>
              </a:ext>
            </a:extLst>
          </p:cNvPr>
          <p:cNvSpPr>
            <a:spLocks noGrp="1"/>
          </p:cNvSpPr>
          <p:nvPr>
            <p:ph type="sldNum" sz="quarter" idx="12"/>
          </p:nvPr>
        </p:nvSpPr>
        <p:spPr/>
        <p:txBody>
          <a:bodyPr/>
          <a:lstStyle/>
          <a:p>
            <a:fld id="{2FF7D0EC-F46E-48DE-9236-6C99BF310D9F}" type="slidenum">
              <a:rPr lang="en-IN" smtClean="0"/>
              <a:pPr/>
              <a:t>27</a:t>
            </a:fld>
            <a:endParaRPr lang="en-IN" dirty="0"/>
          </a:p>
        </p:txBody>
      </p:sp>
      <p:sp>
        <p:nvSpPr>
          <p:cNvPr id="4" name="Title 3">
            <a:extLst>
              <a:ext uri="{FF2B5EF4-FFF2-40B4-BE49-F238E27FC236}">
                <a16:creationId xmlns:a16="http://schemas.microsoft.com/office/drawing/2014/main" id="{F5C5BF1C-E710-4806-8BCC-AE49B8E3B5F4}"/>
              </a:ext>
            </a:extLst>
          </p:cNvPr>
          <p:cNvSpPr>
            <a:spLocks noGrp="1"/>
          </p:cNvSpPr>
          <p:nvPr>
            <p:ph type="title"/>
          </p:nvPr>
        </p:nvSpPr>
        <p:spPr/>
        <p:txBody>
          <a:bodyPr/>
          <a:lstStyle/>
          <a:p>
            <a:r>
              <a:rPr lang="en-IN" dirty="0"/>
              <a:t>Workflow</a:t>
            </a:r>
          </a:p>
        </p:txBody>
      </p:sp>
      <p:sp>
        <p:nvSpPr>
          <p:cNvPr id="5" name="Rectangle 4">
            <a:extLst>
              <a:ext uri="{FF2B5EF4-FFF2-40B4-BE49-F238E27FC236}">
                <a16:creationId xmlns:a16="http://schemas.microsoft.com/office/drawing/2014/main" id="{D2AECBF0-A57A-4538-B355-3058007547E0}"/>
              </a:ext>
            </a:extLst>
          </p:cNvPr>
          <p:cNvSpPr/>
          <p:nvPr/>
        </p:nvSpPr>
        <p:spPr>
          <a:xfrm>
            <a:off x="428170" y="1132105"/>
            <a:ext cx="6052457" cy="2585323"/>
          </a:xfrm>
          <a:prstGeom prst="rect">
            <a:avLst/>
          </a:prstGeom>
        </p:spPr>
        <p:txBody>
          <a:bodyPr wrap="square">
            <a:spAutoFit/>
          </a:bodyPr>
          <a:lstStyle/>
          <a:p>
            <a:r>
              <a:rPr lang="en-IN" dirty="0"/>
              <a:t>1️⃣    Input query or prompt (text/code)</a:t>
            </a:r>
          </a:p>
          <a:p>
            <a:r>
              <a:rPr lang="en-IN" dirty="0"/>
              <a:t>                                    ↓</a:t>
            </a:r>
          </a:p>
          <a:p>
            <a:r>
              <a:rPr lang="en-IN" dirty="0"/>
              <a:t>2️⃣   LLM tokenizes input and applies attention mechanism</a:t>
            </a:r>
          </a:p>
          <a:p>
            <a:r>
              <a:rPr lang="en-IN" dirty="0"/>
              <a:t>                                    ↓</a:t>
            </a:r>
          </a:p>
          <a:p>
            <a:r>
              <a:rPr lang="en-IN" dirty="0"/>
              <a:t>3️⃣    Predicts next tokens to form coherent output</a:t>
            </a:r>
          </a:p>
          <a:p>
            <a:r>
              <a:rPr lang="en-IN" dirty="0"/>
              <a:t>                                    ↓</a:t>
            </a:r>
          </a:p>
          <a:p>
            <a:r>
              <a:rPr lang="en-IN" dirty="0"/>
              <a:t>4️⃣   Generates response (code, summary, design doc, etc.)</a:t>
            </a:r>
          </a:p>
          <a:p>
            <a:r>
              <a:rPr lang="en-IN" dirty="0"/>
              <a:t>                                    ↓</a:t>
            </a:r>
          </a:p>
          <a:p>
            <a:r>
              <a:rPr lang="en-IN" dirty="0"/>
              <a:t>5️⃣    User refines or re-prompts for improvement</a:t>
            </a:r>
          </a:p>
        </p:txBody>
      </p:sp>
    </p:spTree>
    <p:extLst>
      <p:ext uri="{BB962C8B-B14F-4D97-AF65-F5344CB8AC3E}">
        <p14:creationId xmlns:p14="http://schemas.microsoft.com/office/powerpoint/2010/main" val="3803037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03A040-368D-447A-8B40-BBFC19850986}"/>
              </a:ext>
            </a:extLst>
          </p:cNvPr>
          <p:cNvSpPr>
            <a:spLocks noGrp="1"/>
          </p:cNvSpPr>
          <p:nvPr>
            <p:ph type="sldNum" sz="quarter" idx="12"/>
          </p:nvPr>
        </p:nvSpPr>
        <p:spPr/>
        <p:txBody>
          <a:bodyPr/>
          <a:lstStyle/>
          <a:p>
            <a:fld id="{2FF7D0EC-F46E-48DE-9236-6C99BF310D9F}" type="slidenum">
              <a:rPr lang="en-IN" smtClean="0"/>
              <a:pPr/>
              <a:t>28</a:t>
            </a:fld>
            <a:endParaRPr lang="en-IN" dirty="0"/>
          </a:p>
        </p:txBody>
      </p:sp>
      <p:graphicFrame>
        <p:nvGraphicFramePr>
          <p:cNvPr id="5" name="Table 4">
            <a:extLst>
              <a:ext uri="{FF2B5EF4-FFF2-40B4-BE49-F238E27FC236}">
                <a16:creationId xmlns:a16="http://schemas.microsoft.com/office/drawing/2014/main" id="{D8ED5C6A-0F9F-4AA9-9F18-22D89475B1CF}"/>
              </a:ext>
            </a:extLst>
          </p:cNvPr>
          <p:cNvGraphicFramePr>
            <a:graphicFrameLocks noGrp="1"/>
          </p:cNvGraphicFramePr>
          <p:nvPr>
            <p:extLst>
              <p:ext uri="{D42A27DB-BD31-4B8C-83A1-F6EECF244321}">
                <p14:modId xmlns:p14="http://schemas.microsoft.com/office/powerpoint/2010/main" val="3486746623"/>
              </p:ext>
            </p:extLst>
          </p:nvPr>
        </p:nvGraphicFramePr>
        <p:xfrm>
          <a:off x="380573" y="203201"/>
          <a:ext cx="8410152" cy="4666456"/>
        </p:xfrm>
        <a:graphic>
          <a:graphicData uri="http://schemas.openxmlformats.org/drawingml/2006/table">
            <a:tbl>
              <a:tblPr/>
              <a:tblGrid>
                <a:gridCol w="2803384">
                  <a:extLst>
                    <a:ext uri="{9D8B030D-6E8A-4147-A177-3AD203B41FA5}">
                      <a16:colId xmlns:a16="http://schemas.microsoft.com/office/drawing/2014/main" val="3463927574"/>
                    </a:ext>
                  </a:extLst>
                </a:gridCol>
                <a:gridCol w="2803384">
                  <a:extLst>
                    <a:ext uri="{9D8B030D-6E8A-4147-A177-3AD203B41FA5}">
                      <a16:colId xmlns:a16="http://schemas.microsoft.com/office/drawing/2014/main" val="2787701763"/>
                    </a:ext>
                  </a:extLst>
                </a:gridCol>
                <a:gridCol w="2803384">
                  <a:extLst>
                    <a:ext uri="{9D8B030D-6E8A-4147-A177-3AD203B41FA5}">
                      <a16:colId xmlns:a16="http://schemas.microsoft.com/office/drawing/2014/main" val="514351874"/>
                    </a:ext>
                  </a:extLst>
                </a:gridCol>
              </a:tblGrid>
              <a:tr h="414291">
                <a:tc>
                  <a:txBody>
                    <a:bodyPr/>
                    <a:lstStyle/>
                    <a:p>
                      <a:r>
                        <a:rPr lang="en-IN" sz="1600" dirty="0"/>
                        <a:t>Purpose</a:t>
                      </a:r>
                    </a:p>
                  </a:txBody>
                  <a:tcPr marL="80433" marR="80433" marT="40217" marB="40217" anchor="ctr">
                    <a:lnL>
                      <a:noFill/>
                    </a:lnL>
                    <a:lnR>
                      <a:noFill/>
                    </a:lnR>
                    <a:lnT>
                      <a:noFill/>
                    </a:lnT>
                    <a:lnB>
                      <a:noFill/>
                    </a:lnB>
                  </a:tcPr>
                </a:tc>
                <a:tc>
                  <a:txBody>
                    <a:bodyPr/>
                    <a:lstStyle/>
                    <a:p>
                      <a:r>
                        <a:rPr lang="en-IN" sz="1600"/>
                        <a:t>Algorithm / Model</a:t>
                      </a:r>
                    </a:p>
                  </a:txBody>
                  <a:tcPr marL="80433" marR="80433" marT="40217" marB="40217" anchor="ctr">
                    <a:lnL>
                      <a:noFill/>
                    </a:lnL>
                    <a:lnR>
                      <a:noFill/>
                    </a:lnR>
                    <a:lnT>
                      <a:noFill/>
                    </a:lnT>
                    <a:lnB>
                      <a:noFill/>
                    </a:lnB>
                  </a:tcPr>
                </a:tc>
                <a:tc>
                  <a:txBody>
                    <a:bodyPr/>
                    <a:lstStyle/>
                    <a:p>
                      <a:r>
                        <a:rPr lang="en-IN" sz="1600"/>
                        <a:t>Description</a:t>
                      </a:r>
                    </a:p>
                  </a:txBody>
                  <a:tcPr marL="80433" marR="80433" marT="40217" marB="40217" anchor="ctr">
                    <a:lnL>
                      <a:noFill/>
                    </a:lnL>
                    <a:lnR>
                      <a:noFill/>
                    </a:lnR>
                    <a:lnT>
                      <a:noFill/>
                    </a:lnT>
                    <a:lnB>
                      <a:noFill/>
                    </a:lnB>
                  </a:tcPr>
                </a:tc>
                <a:extLst>
                  <a:ext uri="{0D108BD9-81ED-4DB2-BD59-A6C34878D82A}">
                    <a16:rowId xmlns:a16="http://schemas.microsoft.com/office/drawing/2014/main" val="198394041"/>
                  </a:ext>
                </a:extLst>
              </a:tr>
              <a:tr h="725821">
                <a:tc>
                  <a:txBody>
                    <a:bodyPr/>
                    <a:lstStyle/>
                    <a:p>
                      <a:r>
                        <a:rPr lang="en-IN" sz="1600" b="1"/>
                        <a:t>Base Architecture</a:t>
                      </a:r>
                      <a:endParaRPr lang="en-IN" sz="1600"/>
                    </a:p>
                  </a:txBody>
                  <a:tcPr marL="80433" marR="80433" marT="40217" marB="40217" anchor="ctr">
                    <a:lnL>
                      <a:noFill/>
                    </a:lnL>
                    <a:lnR>
                      <a:noFill/>
                    </a:lnR>
                    <a:lnT>
                      <a:noFill/>
                    </a:lnT>
                    <a:lnB>
                      <a:noFill/>
                    </a:lnB>
                  </a:tcPr>
                </a:tc>
                <a:tc>
                  <a:txBody>
                    <a:bodyPr/>
                    <a:lstStyle/>
                    <a:p>
                      <a:r>
                        <a:rPr lang="en-IN" sz="1600"/>
                        <a:t>Transformer</a:t>
                      </a:r>
                    </a:p>
                  </a:txBody>
                  <a:tcPr marL="80433" marR="80433" marT="40217" marB="40217" anchor="ctr">
                    <a:lnL>
                      <a:noFill/>
                    </a:lnL>
                    <a:lnR>
                      <a:noFill/>
                    </a:lnR>
                    <a:lnT>
                      <a:noFill/>
                    </a:lnT>
                    <a:lnB>
                      <a:noFill/>
                    </a:lnB>
                  </a:tcPr>
                </a:tc>
                <a:tc>
                  <a:txBody>
                    <a:bodyPr/>
                    <a:lstStyle/>
                    <a:p>
                      <a:r>
                        <a:rPr lang="en-US" sz="1600"/>
                        <a:t>Uses self-attention for context understanding</a:t>
                      </a:r>
                    </a:p>
                  </a:txBody>
                  <a:tcPr marL="80433" marR="80433" marT="40217" marB="40217" anchor="ctr">
                    <a:lnL>
                      <a:noFill/>
                    </a:lnL>
                    <a:lnR>
                      <a:noFill/>
                    </a:lnR>
                    <a:lnT>
                      <a:noFill/>
                    </a:lnT>
                    <a:lnB>
                      <a:noFill/>
                    </a:lnB>
                  </a:tcPr>
                </a:tc>
                <a:extLst>
                  <a:ext uri="{0D108BD9-81ED-4DB2-BD59-A6C34878D82A}">
                    <a16:rowId xmlns:a16="http://schemas.microsoft.com/office/drawing/2014/main" val="1886067245"/>
                  </a:ext>
                </a:extLst>
              </a:tr>
              <a:tr h="725821">
                <a:tc>
                  <a:txBody>
                    <a:bodyPr/>
                    <a:lstStyle/>
                    <a:p>
                      <a:r>
                        <a:rPr lang="en-IN" sz="1600" b="1"/>
                        <a:t>Pre-training</a:t>
                      </a:r>
                      <a:endParaRPr lang="en-IN" sz="1600"/>
                    </a:p>
                  </a:txBody>
                  <a:tcPr marL="80433" marR="80433" marT="40217" marB="40217" anchor="ctr">
                    <a:lnL>
                      <a:noFill/>
                    </a:lnL>
                    <a:lnR>
                      <a:noFill/>
                    </a:lnR>
                    <a:lnT>
                      <a:noFill/>
                    </a:lnT>
                    <a:lnB>
                      <a:noFill/>
                    </a:lnB>
                  </a:tcPr>
                </a:tc>
                <a:tc>
                  <a:txBody>
                    <a:bodyPr/>
                    <a:lstStyle/>
                    <a:p>
                      <a:r>
                        <a:rPr lang="en-IN" sz="1600"/>
                        <a:t>Next-token prediction</a:t>
                      </a:r>
                    </a:p>
                  </a:txBody>
                  <a:tcPr marL="80433" marR="80433" marT="40217" marB="40217" anchor="ctr">
                    <a:lnL>
                      <a:noFill/>
                    </a:lnL>
                    <a:lnR>
                      <a:noFill/>
                    </a:lnR>
                    <a:lnT>
                      <a:noFill/>
                    </a:lnT>
                    <a:lnB>
                      <a:noFill/>
                    </a:lnB>
                  </a:tcPr>
                </a:tc>
                <a:tc>
                  <a:txBody>
                    <a:bodyPr/>
                    <a:lstStyle/>
                    <a:p>
                      <a:r>
                        <a:rPr lang="en-US" sz="1600"/>
                        <a:t>Learns patterns from large-scale datasets</a:t>
                      </a:r>
                    </a:p>
                  </a:txBody>
                  <a:tcPr marL="80433" marR="80433" marT="40217" marB="40217" anchor="ctr">
                    <a:lnL>
                      <a:noFill/>
                    </a:lnL>
                    <a:lnR>
                      <a:noFill/>
                    </a:lnR>
                    <a:lnT>
                      <a:noFill/>
                    </a:lnT>
                    <a:lnB>
                      <a:noFill/>
                    </a:lnB>
                  </a:tcPr>
                </a:tc>
                <a:extLst>
                  <a:ext uri="{0D108BD9-81ED-4DB2-BD59-A6C34878D82A}">
                    <a16:rowId xmlns:a16="http://schemas.microsoft.com/office/drawing/2014/main" val="1397801017"/>
                  </a:ext>
                </a:extLst>
              </a:tr>
              <a:tr h="1037351">
                <a:tc>
                  <a:txBody>
                    <a:bodyPr/>
                    <a:lstStyle/>
                    <a:p>
                      <a:r>
                        <a:rPr lang="en-IN" sz="1600" b="1"/>
                        <a:t>Fine-tuning</a:t>
                      </a:r>
                      <a:endParaRPr lang="en-IN" sz="1600"/>
                    </a:p>
                  </a:txBody>
                  <a:tcPr marL="80433" marR="80433" marT="40217" marB="40217" anchor="ctr">
                    <a:lnL>
                      <a:noFill/>
                    </a:lnL>
                    <a:lnR>
                      <a:noFill/>
                    </a:lnR>
                    <a:lnT>
                      <a:noFill/>
                    </a:lnT>
                    <a:lnB>
                      <a:noFill/>
                    </a:lnB>
                  </a:tcPr>
                </a:tc>
                <a:tc>
                  <a:txBody>
                    <a:bodyPr/>
                    <a:lstStyle/>
                    <a:p>
                      <a:r>
                        <a:rPr lang="en-US" sz="1600" dirty="0"/>
                        <a:t>RLHF (Reinforcement Learning from Human Feedback)</a:t>
                      </a:r>
                    </a:p>
                  </a:txBody>
                  <a:tcPr marL="80433" marR="80433" marT="40217" marB="40217" anchor="ctr">
                    <a:lnL>
                      <a:noFill/>
                    </a:lnL>
                    <a:lnR>
                      <a:noFill/>
                    </a:lnR>
                    <a:lnT>
                      <a:noFill/>
                    </a:lnT>
                    <a:lnB>
                      <a:noFill/>
                    </a:lnB>
                  </a:tcPr>
                </a:tc>
                <a:tc>
                  <a:txBody>
                    <a:bodyPr/>
                    <a:lstStyle/>
                    <a:p>
                      <a:r>
                        <a:rPr lang="en-US" sz="1600"/>
                        <a:t>Aligns responses to human preference</a:t>
                      </a:r>
                    </a:p>
                  </a:txBody>
                  <a:tcPr marL="80433" marR="80433" marT="40217" marB="40217" anchor="ctr">
                    <a:lnL>
                      <a:noFill/>
                    </a:lnL>
                    <a:lnR>
                      <a:noFill/>
                    </a:lnR>
                    <a:lnT>
                      <a:noFill/>
                    </a:lnT>
                    <a:lnB>
                      <a:noFill/>
                    </a:lnB>
                  </a:tcPr>
                </a:tc>
                <a:extLst>
                  <a:ext uri="{0D108BD9-81ED-4DB2-BD59-A6C34878D82A}">
                    <a16:rowId xmlns:a16="http://schemas.microsoft.com/office/drawing/2014/main" val="1252641430"/>
                  </a:ext>
                </a:extLst>
              </a:tr>
              <a:tr h="725821">
                <a:tc>
                  <a:txBody>
                    <a:bodyPr/>
                    <a:lstStyle/>
                    <a:p>
                      <a:r>
                        <a:rPr lang="en-IN" sz="1600" b="1"/>
                        <a:t>Optimization</a:t>
                      </a:r>
                      <a:endParaRPr lang="en-IN" sz="1600"/>
                    </a:p>
                  </a:txBody>
                  <a:tcPr marL="80433" marR="80433" marT="40217" marB="40217" anchor="ctr">
                    <a:lnL>
                      <a:noFill/>
                    </a:lnL>
                    <a:lnR>
                      <a:noFill/>
                    </a:lnR>
                    <a:lnT>
                      <a:noFill/>
                    </a:lnT>
                    <a:lnB>
                      <a:noFill/>
                    </a:lnB>
                  </a:tcPr>
                </a:tc>
                <a:tc>
                  <a:txBody>
                    <a:bodyPr/>
                    <a:lstStyle/>
                    <a:p>
                      <a:r>
                        <a:rPr lang="en-IN" sz="1600"/>
                        <a:t>Parallel training, quantization</a:t>
                      </a:r>
                    </a:p>
                  </a:txBody>
                  <a:tcPr marL="80433" marR="80433" marT="40217" marB="40217" anchor="ctr">
                    <a:lnL>
                      <a:noFill/>
                    </a:lnL>
                    <a:lnR>
                      <a:noFill/>
                    </a:lnR>
                    <a:lnT>
                      <a:noFill/>
                    </a:lnT>
                    <a:lnB>
                      <a:noFill/>
                    </a:lnB>
                  </a:tcPr>
                </a:tc>
                <a:tc>
                  <a:txBody>
                    <a:bodyPr/>
                    <a:lstStyle/>
                    <a:p>
                      <a:r>
                        <a:rPr lang="en-IN" sz="1600"/>
                        <a:t>For faster inference</a:t>
                      </a:r>
                    </a:p>
                  </a:txBody>
                  <a:tcPr marL="80433" marR="80433" marT="40217" marB="40217" anchor="ctr">
                    <a:lnL>
                      <a:noFill/>
                    </a:lnL>
                    <a:lnR>
                      <a:noFill/>
                    </a:lnR>
                    <a:lnT>
                      <a:noFill/>
                    </a:lnT>
                    <a:lnB>
                      <a:noFill/>
                    </a:lnB>
                  </a:tcPr>
                </a:tc>
                <a:extLst>
                  <a:ext uri="{0D108BD9-81ED-4DB2-BD59-A6C34878D82A}">
                    <a16:rowId xmlns:a16="http://schemas.microsoft.com/office/drawing/2014/main" val="4219264150"/>
                  </a:ext>
                </a:extLst>
              </a:tr>
              <a:tr h="1037351">
                <a:tc>
                  <a:txBody>
                    <a:bodyPr/>
                    <a:lstStyle/>
                    <a:p>
                      <a:r>
                        <a:rPr lang="en-IN" sz="1600" b="1"/>
                        <a:t>Retrieval Enhancement</a:t>
                      </a:r>
                      <a:endParaRPr lang="en-IN" sz="1600"/>
                    </a:p>
                  </a:txBody>
                  <a:tcPr marL="80433" marR="80433" marT="40217" marB="40217" anchor="ctr">
                    <a:lnL>
                      <a:noFill/>
                    </a:lnL>
                    <a:lnR>
                      <a:noFill/>
                    </a:lnR>
                    <a:lnT>
                      <a:noFill/>
                    </a:lnT>
                    <a:lnB>
                      <a:noFill/>
                    </a:lnB>
                  </a:tcPr>
                </a:tc>
                <a:tc>
                  <a:txBody>
                    <a:bodyPr/>
                    <a:lstStyle/>
                    <a:p>
                      <a:r>
                        <a:rPr lang="en-IN" sz="1600"/>
                        <a:t>RAG (Retrieval-Augmented Generation)</a:t>
                      </a:r>
                    </a:p>
                  </a:txBody>
                  <a:tcPr marL="80433" marR="80433" marT="40217" marB="40217" anchor="ctr">
                    <a:lnL>
                      <a:noFill/>
                    </a:lnL>
                    <a:lnR>
                      <a:noFill/>
                    </a:lnR>
                    <a:lnT>
                      <a:noFill/>
                    </a:lnT>
                    <a:lnB>
                      <a:noFill/>
                    </a:lnB>
                  </a:tcPr>
                </a:tc>
                <a:tc>
                  <a:txBody>
                    <a:bodyPr/>
                    <a:lstStyle/>
                    <a:p>
                      <a:r>
                        <a:rPr lang="en-US" sz="1600" dirty="0"/>
                        <a:t>Adds domain data dynamically to improve accuracy</a:t>
                      </a:r>
                    </a:p>
                  </a:txBody>
                  <a:tcPr marL="80433" marR="80433" marT="40217" marB="40217" anchor="ctr">
                    <a:lnL>
                      <a:noFill/>
                    </a:lnL>
                    <a:lnR>
                      <a:noFill/>
                    </a:lnR>
                    <a:lnT>
                      <a:noFill/>
                    </a:lnT>
                    <a:lnB>
                      <a:noFill/>
                    </a:lnB>
                  </a:tcPr>
                </a:tc>
                <a:extLst>
                  <a:ext uri="{0D108BD9-81ED-4DB2-BD59-A6C34878D82A}">
                    <a16:rowId xmlns:a16="http://schemas.microsoft.com/office/drawing/2014/main" val="2484834929"/>
                  </a:ext>
                </a:extLst>
              </a:tr>
            </a:tbl>
          </a:graphicData>
        </a:graphic>
      </p:graphicFrame>
    </p:spTree>
    <p:extLst>
      <p:ext uri="{BB962C8B-B14F-4D97-AF65-F5344CB8AC3E}">
        <p14:creationId xmlns:p14="http://schemas.microsoft.com/office/powerpoint/2010/main" val="1309348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A929D-0387-44A2-9532-1F448F426992}"/>
              </a:ext>
            </a:extLst>
          </p:cNvPr>
          <p:cNvSpPr>
            <a:spLocks noGrp="1"/>
          </p:cNvSpPr>
          <p:nvPr>
            <p:ph idx="1"/>
          </p:nvPr>
        </p:nvSpPr>
        <p:spPr>
          <a:xfrm>
            <a:off x="251520" y="1318480"/>
            <a:ext cx="8640960" cy="2273806"/>
          </a:xfrm>
        </p:spPr>
        <p:txBody>
          <a:bodyPr/>
          <a:lstStyle/>
          <a:p>
            <a:pPr marL="0" indent="0">
              <a:buNone/>
            </a:pPr>
            <a:r>
              <a:rPr lang="en-IN" sz="1800" b="1" dirty="0"/>
              <a:t>Prompt:</a:t>
            </a:r>
            <a:r>
              <a:rPr lang="en-IN" sz="1800" dirty="0"/>
              <a:t> “Summarize recent commits for the billing module and suggest possible test cases.”</a:t>
            </a:r>
          </a:p>
          <a:p>
            <a:r>
              <a:rPr lang="en-IN" sz="1800" b="1" dirty="0"/>
              <a:t>LLM Output:</a:t>
            </a:r>
            <a:endParaRPr lang="en-IN" sz="1800" dirty="0"/>
          </a:p>
          <a:p>
            <a:r>
              <a:rPr lang="en-IN" sz="1800" dirty="0"/>
              <a:t>Added payment gateway validation → create negative test case for invalid tokens.</a:t>
            </a:r>
          </a:p>
          <a:p>
            <a:r>
              <a:rPr lang="en-IN" sz="1800" dirty="0"/>
              <a:t>Updated refund logic → verify reversal transaction logging.</a:t>
            </a:r>
          </a:p>
          <a:p>
            <a:r>
              <a:rPr lang="en-IN" sz="1800" dirty="0"/>
              <a:t>Improved error messages → check localization and alert display.</a:t>
            </a:r>
          </a:p>
          <a:p>
            <a:endParaRPr lang="en-IN" dirty="0"/>
          </a:p>
        </p:txBody>
      </p:sp>
      <p:sp>
        <p:nvSpPr>
          <p:cNvPr id="3" name="Slide Number Placeholder 2">
            <a:extLst>
              <a:ext uri="{FF2B5EF4-FFF2-40B4-BE49-F238E27FC236}">
                <a16:creationId xmlns:a16="http://schemas.microsoft.com/office/drawing/2014/main" id="{03259EA8-A9B6-485F-90AB-FCCC2017F5D1}"/>
              </a:ext>
            </a:extLst>
          </p:cNvPr>
          <p:cNvSpPr>
            <a:spLocks noGrp="1"/>
          </p:cNvSpPr>
          <p:nvPr>
            <p:ph type="sldNum" sz="quarter" idx="12"/>
          </p:nvPr>
        </p:nvSpPr>
        <p:spPr/>
        <p:txBody>
          <a:bodyPr/>
          <a:lstStyle/>
          <a:p>
            <a:fld id="{2FF7D0EC-F46E-48DE-9236-6C99BF310D9F}" type="slidenum">
              <a:rPr lang="en-IN" smtClean="0"/>
              <a:pPr/>
              <a:t>29</a:t>
            </a:fld>
            <a:endParaRPr lang="en-IN" dirty="0"/>
          </a:p>
        </p:txBody>
      </p:sp>
    </p:spTree>
    <p:extLst>
      <p:ext uri="{BB962C8B-B14F-4D97-AF65-F5344CB8AC3E}">
        <p14:creationId xmlns:p14="http://schemas.microsoft.com/office/powerpoint/2010/main" val="113869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FBE5DE-7D6B-426C-95AF-D2411D237FDE}"/>
              </a:ext>
            </a:extLst>
          </p:cNvPr>
          <p:cNvSpPr>
            <a:spLocks noGrp="1"/>
          </p:cNvSpPr>
          <p:nvPr>
            <p:ph idx="1"/>
          </p:nvPr>
        </p:nvSpPr>
        <p:spPr>
          <a:xfrm>
            <a:off x="215520" y="562110"/>
            <a:ext cx="8640960" cy="3618401"/>
          </a:xfrm>
        </p:spPr>
        <p:txBody>
          <a:bodyPr>
            <a:normAutofit fontScale="92500"/>
          </a:bodyPr>
          <a:lstStyle/>
          <a:p>
            <a:pPr marL="0" indent="0">
              <a:buNone/>
            </a:pPr>
            <a:r>
              <a:rPr lang="en-IN" dirty="0"/>
              <a:t>Conceptual / Research Stage</a:t>
            </a:r>
          </a:p>
          <a:p>
            <a:r>
              <a:rPr lang="en-US" b="1" dirty="0"/>
              <a:t>Sophia Robot (by Hanson Robotics):</a:t>
            </a:r>
            <a:r>
              <a:rPr lang="en-US" dirty="0"/>
              <a:t> Demonstrates human-like conversation and emotion recognition.</a:t>
            </a:r>
          </a:p>
          <a:p>
            <a:r>
              <a:rPr lang="en-US" b="1" dirty="0"/>
              <a:t>Artificial General Intelligence (AGI) prototypes:</a:t>
            </a:r>
            <a:r>
              <a:rPr lang="en-US" dirty="0"/>
              <a:t> Projects by </a:t>
            </a:r>
            <a:r>
              <a:rPr lang="en-US" b="1" dirty="0" err="1"/>
              <a:t>OpenAI</a:t>
            </a:r>
            <a:r>
              <a:rPr lang="en-US" b="1" dirty="0"/>
              <a:t>, DeepMind, and Anthropic</a:t>
            </a:r>
            <a:r>
              <a:rPr lang="en-US" dirty="0"/>
              <a:t> aim for multi-domain reasoning agents.</a:t>
            </a:r>
          </a:p>
          <a:p>
            <a:r>
              <a:rPr lang="en-US" b="1" dirty="0"/>
              <a:t>Self-learning Agents:</a:t>
            </a:r>
            <a:r>
              <a:rPr lang="en-US" dirty="0"/>
              <a:t> Systems that can </a:t>
            </a:r>
            <a:r>
              <a:rPr lang="en-US" b="1" dirty="0"/>
              <a:t>design, code, test, and improve themselves</a:t>
            </a:r>
            <a:r>
              <a:rPr lang="en-US" dirty="0"/>
              <a:t> (still experimental).</a:t>
            </a:r>
          </a:p>
          <a:p>
            <a:r>
              <a:rPr lang="en-US" b="1" dirty="0"/>
              <a:t>AI Research Models:</a:t>
            </a:r>
            <a:r>
              <a:rPr lang="en-US" dirty="0"/>
              <a:t> AGI simulators that learn both </a:t>
            </a:r>
            <a:r>
              <a:rPr lang="en-US" b="1" dirty="0"/>
              <a:t>mathematics and language reasoning</a:t>
            </a:r>
            <a:r>
              <a:rPr lang="en-US" dirty="0"/>
              <a:t> from scratch.</a:t>
            </a:r>
          </a:p>
          <a:p>
            <a:pPr marL="0" indent="0">
              <a:buNone/>
            </a:pPr>
            <a:endParaRPr lang="en-IN" dirty="0"/>
          </a:p>
        </p:txBody>
      </p:sp>
      <p:sp>
        <p:nvSpPr>
          <p:cNvPr id="3" name="Slide Number Placeholder 2">
            <a:extLst>
              <a:ext uri="{FF2B5EF4-FFF2-40B4-BE49-F238E27FC236}">
                <a16:creationId xmlns:a16="http://schemas.microsoft.com/office/drawing/2014/main" id="{DF91D01C-666E-43F9-A1B4-6F805282BA28}"/>
              </a:ext>
            </a:extLst>
          </p:cNvPr>
          <p:cNvSpPr>
            <a:spLocks noGrp="1"/>
          </p:cNvSpPr>
          <p:nvPr>
            <p:ph type="sldNum" sz="quarter" idx="12"/>
          </p:nvPr>
        </p:nvSpPr>
        <p:spPr/>
        <p:txBody>
          <a:bodyPr/>
          <a:lstStyle/>
          <a:p>
            <a:fld id="{2FF7D0EC-F46E-48DE-9236-6C99BF310D9F}" type="slidenum">
              <a:rPr lang="en-IN" smtClean="0"/>
              <a:pPr/>
              <a:t>3</a:t>
            </a:fld>
            <a:endParaRPr lang="en-IN" dirty="0"/>
          </a:p>
        </p:txBody>
      </p:sp>
      <p:sp>
        <p:nvSpPr>
          <p:cNvPr id="4" name="Title 3">
            <a:extLst>
              <a:ext uri="{FF2B5EF4-FFF2-40B4-BE49-F238E27FC236}">
                <a16:creationId xmlns:a16="http://schemas.microsoft.com/office/drawing/2014/main" id="{4998A172-2B70-41CD-81A6-9AE795FE25DA}"/>
              </a:ext>
            </a:extLst>
          </p:cNvPr>
          <p:cNvSpPr>
            <a:spLocks noGrp="1"/>
          </p:cNvSpPr>
          <p:nvPr>
            <p:ph type="title"/>
          </p:nvPr>
        </p:nvSpPr>
        <p:spPr/>
        <p:txBody>
          <a:bodyPr/>
          <a:lstStyle/>
          <a:p>
            <a:r>
              <a:rPr lang="en-IN" b="1" dirty="0">
                <a:solidFill>
                  <a:srgbClr val="2C3EC6"/>
                </a:solidFill>
              </a:rPr>
              <a:t>General AI (Strong AI)</a:t>
            </a:r>
          </a:p>
        </p:txBody>
      </p:sp>
    </p:spTree>
    <p:extLst>
      <p:ext uri="{BB962C8B-B14F-4D97-AF65-F5344CB8AC3E}">
        <p14:creationId xmlns:p14="http://schemas.microsoft.com/office/powerpoint/2010/main" val="1608408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9FE13-A1BD-4C6F-AD0D-197D61B75F7F}"/>
              </a:ext>
            </a:extLst>
          </p:cNvPr>
          <p:cNvSpPr>
            <a:spLocks noGrp="1"/>
          </p:cNvSpPr>
          <p:nvPr>
            <p:ph idx="1"/>
          </p:nvPr>
        </p:nvSpPr>
        <p:spPr>
          <a:xfrm>
            <a:off x="251520" y="897566"/>
            <a:ext cx="8640960" cy="2433464"/>
          </a:xfrm>
        </p:spPr>
        <p:txBody>
          <a:bodyPr/>
          <a:lstStyle/>
          <a:p>
            <a:pPr marL="0" indent="0">
              <a:buNone/>
            </a:pPr>
            <a:r>
              <a:rPr lang="en-US" b="1" dirty="0"/>
              <a:t>Definition</a:t>
            </a:r>
            <a:r>
              <a:rPr lang="en-US" dirty="0"/>
              <a:t>: ML subset using neural networks with multiple layers to process complex data. </a:t>
            </a:r>
          </a:p>
          <a:p>
            <a:pPr marL="0" indent="0">
              <a:buNone/>
            </a:pPr>
            <a:endParaRPr lang="en-US" b="1" dirty="0"/>
          </a:p>
          <a:p>
            <a:pPr marL="0" indent="0">
              <a:buNone/>
            </a:pPr>
            <a:r>
              <a:rPr lang="en-US" b="1" dirty="0"/>
              <a:t>Example</a:t>
            </a:r>
            <a:r>
              <a:rPr lang="en-US" dirty="0"/>
              <a:t>: Image recognition system that identifies cats in photos by learning from millions of cat images.</a:t>
            </a:r>
          </a:p>
          <a:p>
            <a:endParaRPr lang="en-IN" dirty="0"/>
          </a:p>
        </p:txBody>
      </p:sp>
      <p:sp>
        <p:nvSpPr>
          <p:cNvPr id="3" name="Slide Number Placeholder 2">
            <a:extLst>
              <a:ext uri="{FF2B5EF4-FFF2-40B4-BE49-F238E27FC236}">
                <a16:creationId xmlns:a16="http://schemas.microsoft.com/office/drawing/2014/main" id="{74C05BBE-BD8B-43FE-B786-725736C9EF05}"/>
              </a:ext>
            </a:extLst>
          </p:cNvPr>
          <p:cNvSpPr>
            <a:spLocks noGrp="1"/>
          </p:cNvSpPr>
          <p:nvPr>
            <p:ph type="sldNum" sz="quarter" idx="12"/>
          </p:nvPr>
        </p:nvSpPr>
        <p:spPr/>
        <p:txBody>
          <a:bodyPr/>
          <a:lstStyle/>
          <a:p>
            <a:fld id="{2FF7D0EC-F46E-48DE-9236-6C99BF310D9F}" type="slidenum">
              <a:rPr lang="en-IN" smtClean="0"/>
              <a:pPr/>
              <a:t>30</a:t>
            </a:fld>
            <a:endParaRPr lang="en-IN" dirty="0"/>
          </a:p>
        </p:txBody>
      </p:sp>
      <p:sp>
        <p:nvSpPr>
          <p:cNvPr id="4" name="Title 3">
            <a:extLst>
              <a:ext uri="{FF2B5EF4-FFF2-40B4-BE49-F238E27FC236}">
                <a16:creationId xmlns:a16="http://schemas.microsoft.com/office/drawing/2014/main" id="{EC6D153A-2540-4850-86A1-EAEDCB4551CD}"/>
              </a:ext>
            </a:extLst>
          </p:cNvPr>
          <p:cNvSpPr>
            <a:spLocks noGrp="1"/>
          </p:cNvSpPr>
          <p:nvPr>
            <p:ph type="title"/>
          </p:nvPr>
        </p:nvSpPr>
        <p:spPr/>
        <p:txBody>
          <a:bodyPr/>
          <a:lstStyle/>
          <a:p>
            <a:br>
              <a:rPr lang="en-US" b="1" dirty="0"/>
            </a:br>
            <a:r>
              <a:rPr lang="en-US" b="1" dirty="0"/>
              <a:t>Deep Learning (DL)</a:t>
            </a:r>
            <a:br>
              <a:rPr lang="en-US" b="1" dirty="0"/>
            </a:br>
            <a:endParaRPr lang="en-IN" dirty="0"/>
          </a:p>
        </p:txBody>
      </p:sp>
    </p:spTree>
    <p:extLst>
      <p:ext uri="{BB962C8B-B14F-4D97-AF65-F5344CB8AC3E}">
        <p14:creationId xmlns:p14="http://schemas.microsoft.com/office/powerpoint/2010/main" val="893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DBCF77-61EF-4435-B3FB-6A660514473F}"/>
              </a:ext>
            </a:extLst>
          </p:cNvPr>
          <p:cNvSpPr>
            <a:spLocks noGrp="1"/>
          </p:cNvSpPr>
          <p:nvPr>
            <p:ph type="sldNum" sz="quarter" idx="12"/>
          </p:nvPr>
        </p:nvSpPr>
        <p:spPr/>
        <p:txBody>
          <a:bodyPr/>
          <a:lstStyle/>
          <a:p>
            <a:fld id="{2FF7D0EC-F46E-48DE-9236-6C99BF310D9F}" type="slidenum">
              <a:rPr lang="en-IN" smtClean="0"/>
              <a:pPr/>
              <a:t>31</a:t>
            </a:fld>
            <a:endParaRPr lang="en-IN" dirty="0"/>
          </a:p>
        </p:txBody>
      </p:sp>
      <p:pic>
        <p:nvPicPr>
          <p:cNvPr id="4" name="Picture 3">
            <a:extLst>
              <a:ext uri="{FF2B5EF4-FFF2-40B4-BE49-F238E27FC236}">
                <a16:creationId xmlns:a16="http://schemas.microsoft.com/office/drawing/2014/main" id="{02DAD6ED-A664-4C4A-8299-D885435B25BC}"/>
              </a:ext>
            </a:extLst>
          </p:cNvPr>
          <p:cNvPicPr>
            <a:picLocks noChangeAspect="1"/>
          </p:cNvPicPr>
          <p:nvPr/>
        </p:nvPicPr>
        <p:blipFill>
          <a:blip r:embed="rId2"/>
          <a:stretch>
            <a:fillRect/>
          </a:stretch>
        </p:blipFill>
        <p:spPr>
          <a:xfrm>
            <a:off x="920562" y="320559"/>
            <a:ext cx="7302875" cy="4502381"/>
          </a:xfrm>
          <a:prstGeom prst="rect">
            <a:avLst/>
          </a:prstGeom>
        </p:spPr>
      </p:pic>
    </p:spTree>
    <p:extLst>
      <p:ext uri="{BB962C8B-B14F-4D97-AF65-F5344CB8AC3E}">
        <p14:creationId xmlns:p14="http://schemas.microsoft.com/office/powerpoint/2010/main" val="667109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5C0195-918C-494A-AF4A-6053FC3BBDF1}"/>
              </a:ext>
            </a:extLst>
          </p:cNvPr>
          <p:cNvSpPr>
            <a:spLocks noGrp="1"/>
          </p:cNvSpPr>
          <p:nvPr>
            <p:ph type="sldNum" sz="quarter" idx="12"/>
          </p:nvPr>
        </p:nvSpPr>
        <p:spPr/>
        <p:txBody>
          <a:bodyPr/>
          <a:lstStyle/>
          <a:p>
            <a:fld id="{2FF7D0EC-F46E-48DE-9236-6C99BF310D9F}" type="slidenum">
              <a:rPr lang="en-IN" smtClean="0"/>
              <a:pPr/>
              <a:t>32</a:t>
            </a:fld>
            <a:endParaRPr lang="en-IN" dirty="0"/>
          </a:p>
        </p:txBody>
      </p:sp>
      <p:sp>
        <p:nvSpPr>
          <p:cNvPr id="4" name="Title 3">
            <a:extLst>
              <a:ext uri="{FF2B5EF4-FFF2-40B4-BE49-F238E27FC236}">
                <a16:creationId xmlns:a16="http://schemas.microsoft.com/office/drawing/2014/main" id="{56384A89-294F-49C6-9E20-BA737DB5E5E7}"/>
              </a:ext>
            </a:extLst>
          </p:cNvPr>
          <p:cNvSpPr>
            <a:spLocks noGrp="1"/>
          </p:cNvSpPr>
          <p:nvPr>
            <p:ph type="title"/>
          </p:nvPr>
        </p:nvSpPr>
        <p:spPr/>
        <p:txBody>
          <a:bodyPr/>
          <a:lstStyle/>
          <a:p>
            <a:r>
              <a:rPr lang="en-IN" b="1" dirty="0"/>
              <a:t>Technology Relationship Flow</a:t>
            </a:r>
          </a:p>
        </p:txBody>
      </p:sp>
      <p:pic>
        <p:nvPicPr>
          <p:cNvPr id="9" name="Picture 8">
            <a:extLst>
              <a:ext uri="{FF2B5EF4-FFF2-40B4-BE49-F238E27FC236}">
                <a16:creationId xmlns:a16="http://schemas.microsoft.com/office/drawing/2014/main" id="{92A7ACC1-9127-4DEC-9C84-6014F052A894}"/>
              </a:ext>
            </a:extLst>
          </p:cNvPr>
          <p:cNvPicPr>
            <a:picLocks noChangeAspect="1"/>
          </p:cNvPicPr>
          <p:nvPr/>
        </p:nvPicPr>
        <p:blipFill>
          <a:blip r:embed="rId2"/>
          <a:stretch>
            <a:fillRect/>
          </a:stretch>
        </p:blipFill>
        <p:spPr>
          <a:xfrm>
            <a:off x="215520" y="624978"/>
            <a:ext cx="3988005" cy="1701887"/>
          </a:xfrm>
          <a:prstGeom prst="rect">
            <a:avLst/>
          </a:prstGeom>
        </p:spPr>
      </p:pic>
      <p:sp>
        <p:nvSpPr>
          <p:cNvPr id="10" name="Rectangle 9">
            <a:extLst>
              <a:ext uri="{FF2B5EF4-FFF2-40B4-BE49-F238E27FC236}">
                <a16:creationId xmlns:a16="http://schemas.microsoft.com/office/drawing/2014/main" id="{C1B08F44-B42C-4778-9E2C-4D304521CAE7}"/>
              </a:ext>
            </a:extLst>
          </p:cNvPr>
          <p:cNvSpPr/>
          <p:nvPr/>
        </p:nvSpPr>
        <p:spPr>
          <a:xfrm>
            <a:off x="209902" y="2487197"/>
            <a:ext cx="4572000" cy="2031325"/>
          </a:xfrm>
          <a:prstGeom prst="rect">
            <a:avLst/>
          </a:prstGeom>
        </p:spPr>
        <p:txBody>
          <a:bodyPr>
            <a:spAutoFit/>
          </a:bodyPr>
          <a:lstStyle/>
          <a:p>
            <a:r>
              <a:rPr lang="en-IN" b="1" dirty="0"/>
              <a:t>Key Progression</a:t>
            </a:r>
          </a:p>
          <a:p>
            <a:pPr>
              <a:buFont typeface="Arial" panose="020B0604020202020204" pitchFamily="34" charset="0"/>
              <a:buChar char="•"/>
            </a:pPr>
            <a:r>
              <a:rPr lang="en-IN" b="1" dirty="0"/>
              <a:t>AI</a:t>
            </a:r>
            <a:r>
              <a:rPr lang="en-IN" dirty="0"/>
              <a:t>: Rule-based intelligence</a:t>
            </a:r>
          </a:p>
          <a:p>
            <a:pPr>
              <a:buFont typeface="Arial" panose="020B0604020202020204" pitchFamily="34" charset="0"/>
              <a:buChar char="•"/>
            </a:pPr>
            <a:r>
              <a:rPr lang="en-IN" b="1" dirty="0"/>
              <a:t>ML</a:t>
            </a:r>
            <a:r>
              <a:rPr lang="en-IN" dirty="0"/>
              <a:t>: Pattern recognition</a:t>
            </a:r>
          </a:p>
          <a:p>
            <a:pPr>
              <a:buFont typeface="Arial" panose="020B0604020202020204" pitchFamily="34" charset="0"/>
              <a:buChar char="•"/>
            </a:pPr>
            <a:r>
              <a:rPr lang="en-IN" b="1" dirty="0"/>
              <a:t>DL</a:t>
            </a:r>
            <a:r>
              <a:rPr lang="en-IN" dirty="0"/>
              <a:t>: Complex pattern understanding</a:t>
            </a:r>
          </a:p>
          <a:p>
            <a:pPr>
              <a:buFont typeface="Arial" panose="020B0604020202020204" pitchFamily="34" charset="0"/>
              <a:buChar char="•"/>
            </a:pPr>
            <a:r>
              <a:rPr lang="en-IN" b="1" dirty="0"/>
              <a:t>Generative AI</a:t>
            </a:r>
            <a:r>
              <a:rPr lang="en-IN" dirty="0"/>
              <a:t>: Creative content production</a:t>
            </a:r>
          </a:p>
          <a:p>
            <a:pPr>
              <a:buFont typeface="Arial" panose="020B0604020202020204" pitchFamily="34" charset="0"/>
              <a:buChar char="•"/>
            </a:pPr>
            <a:r>
              <a:rPr lang="en-IN" b="1" dirty="0"/>
              <a:t>Agentic AI</a:t>
            </a:r>
            <a:r>
              <a:rPr lang="en-IN" dirty="0"/>
              <a:t>: Autonomous goal-oriented behaviour</a:t>
            </a:r>
          </a:p>
        </p:txBody>
      </p:sp>
    </p:spTree>
    <p:extLst>
      <p:ext uri="{BB962C8B-B14F-4D97-AF65-F5344CB8AC3E}">
        <p14:creationId xmlns:p14="http://schemas.microsoft.com/office/powerpoint/2010/main" val="250212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B2DD04-7FFE-46C3-A3A8-E9422B64A4F9}"/>
              </a:ext>
            </a:extLst>
          </p:cNvPr>
          <p:cNvSpPr>
            <a:spLocks noGrp="1"/>
          </p:cNvSpPr>
          <p:nvPr>
            <p:ph idx="1"/>
          </p:nvPr>
        </p:nvSpPr>
        <p:spPr>
          <a:xfrm>
            <a:off x="251520" y="897565"/>
            <a:ext cx="8640960" cy="2607635"/>
          </a:xfrm>
        </p:spPr>
        <p:txBody>
          <a:bodyPr/>
          <a:lstStyle/>
          <a:p>
            <a:pPr marL="0" indent="0">
              <a:buNone/>
            </a:pPr>
            <a:r>
              <a:rPr lang="en-US" b="1" dirty="0"/>
              <a:t>Definition</a:t>
            </a:r>
            <a:r>
              <a:rPr lang="en-US" dirty="0"/>
              <a:t>: AI systems that can perceive, reason, plan, and take autonomous actions to achieve goals. </a:t>
            </a:r>
          </a:p>
          <a:p>
            <a:pPr marL="0" indent="0">
              <a:buNone/>
            </a:pPr>
            <a:endParaRPr lang="en-US" b="1" dirty="0"/>
          </a:p>
          <a:p>
            <a:pPr marL="0" indent="0">
              <a:buNone/>
            </a:pPr>
            <a:r>
              <a:rPr lang="en-US" b="1" dirty="0"/>
              <a:t>Example</a:t>
            </a:r>
            <a:r>
              <a:rPr lang="en-US" dirty="0"/>
              <a:t>: Self-driving car that observes traffic, plans routes, and makes driving decisions independently.</a:t>
            </a:r>
          </a:p>
          <a:p>
            <a:endParaRPr lang="en-IN" dirty="0"/>
          </a:p>
        </p:txBody>
      </p:sp>
      <p:sp>
        <p:nvSpPr>
          <p:cNvPr id="3" name="Slide Number Placeholder 2">
            <a:extLst>
              <a:ext uri="{FF2B5EF4-FFF2-40B4-BE49-F238E27FC236}">
                <a16:creationId xmlns:a16="http://schemas.microsoft.com/office/drawing/2014/main" id="{56908F0F-AFCE-447B-B291-2FE65597CB41}"/>
              </a:ext>
            </a:extLst>
          </p:cNvPr>
          <p:cNvSpPr>
            <a:spLocks noGrp="1"/>
          </p:cNvSpPr>
          <p:nvPr>
            <p:ph type="sldNum" sz="quarter" idx="12"/>
          </p:nvPr>
        </p:nvSpPr>
        <p:spPr/>
        <p:txBody>
          <a:bodyPr/>
          <a:lstStyle/>
          <a:p>
            <a:fld id="{2FF7D0EC-F46E-48DE-9236-6C99BF310D9F}" type="slidenum">
              <a:rPr lang="en-IN" smtClean="0"/>
              <a:pPr/>
              <a:t>33</a:t>
            </a:fld>
            <a:endParaRPr lang="en-IN" dirty="0"/>
          </a:p>
        </p:txBody>
      </p:sp>
      <p:sp>
        <p:nvSpPr>
          <p:cNvPr id="4" name="Title 3">
            <a:extLst>
              <a:ext uri="{FF2B5EF4-FFF2-40B4-BE49-F238E27FC236}">
                <a16:creationId xmlns:a16="http://schemas.microsoft.com/office/drawing/2014/main" id="{1D247BCC-1271-46E5-9BB1-A07F973734B5}"/>
              </a:ext>
            </a:extLst>
          </p:cNvPr>
          <p:cNvSpPr>
            <a:spLocks noGrp="1"/>
          </p:cNvSpPr>
          <p:nvPr>
            <p:ph type="title"/>
          </p:nvPr>
        </p:nvSpPr>
        <p:spPr/>
        <p:txBody>
          <a:bodyPr/>
          <a:lstStyle/>
          <a:p>
            <a:br>
              <a:rPr lang="en-US" b="1" dirty="0"/>
            </a:br>
            <a:r>
              <a:rPr lang="en-US" b="1" dirty="0"/>
              <a:t>AI Agents / Agentic AI</a:t>
            </a:r>
            <a:br>
              <a:rPr lang="en-US" b="1" dirty="0"/>
            </a:br>
            <a:endParaRPr lang="en-IN" dirty="0"/>
          </a:p>
        </p:txBody>
      </p:sp>
      <p:pic>
        <p:nvPicPr>
          <p:cNvPr id="5" name="Picture 4">
            <a:extLst>
              <a:ext uri="{FF2B5EF4-FFF2-40B4-BE49-F238E27FC236}">
                <a16:creationId xmlns:a16="http://schemas.microsoft.com/office/drawing/2014/main" id="{F3CD339A-5D7E-4545-996B-4F50193F5F9C}"/>
              </a:ext>
            </a:extLst>
          </p:cNvPr>
          <p:cNvPicPr>
            <a:picLocks noChangeAspect="1"/>
          </p:cNvPicPr>
          <p:nvPr/>
        </p:nvPicPr>
        <p:blipFill>
          <a:blip r:embed="rId2"/>
          <a:stretch>
            <a:fillRect/>
          </a:stretch>
        </p:blipFill>
        <p:spPr>
          <a:xfrm>
            <a:off x="1940251" y="2989711"/>
            <a:ext cx="4915153" cy="1701887"/>
          </a:xfrm>
          <a:prstGeom prst="rect">
            <a:avLst/>
          </a:prstGeom>
        </p:spPr>
      </p:pic>
    </p:spTree>
    <p:extLst>
      <p:ext uri="{BB962C8B-B14F-4D97-AF65-F5344CB8AC3E}">
        <p14:creationId xmlns:p14="http://schemas.microsoft.com/office/powerpoint/2010/main" val="13288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67FFC7-08D0-42EB-8CDF-420BA7BE32E1}"/>
              </a:ext>
            </a:extLst>
          </p:cNvPr>
          <p:cNvSpPr>
            <a:spLocks noGrp="1"/>
          </p:cNvSpPr>
          <p:nvPr>
            <p:ph idx="1"/>
          </p:nvPr>
        </p:nvSpPr>
        <p:spPr/>
        <p:txBody>
          <a:bodyPr/>
          <a:lstStyle/>
          <a:p>
            <a:pPr marL="0" indent="0">
              <a:buNone/>
            </a:pPr>
            <a:r>
              <a:rPr lang="en-US" b="1" dirty="0"/>
              <a:t>Definition:</a:t>
            </a:r>
            <a:r>
              <a:rPr lang="en-US" dirty="0"/>
              <a:t> Combines AI reasoning with task automation.</a:t>
            </a:r>
          </a:p>
          <a:p>
            <a:pPr marL="0" indent="0">
              <a:buNone/>
            </a:pPr>
            <a:br>
              <a:rPr lang="en-US" dirty="0"/>
            </a:br>
            <a:r>
              <a:rPr lang="en-US" b="1" dirty="0"/>
              <a:t>Example:</a:t>
            </a:r>
            <a:r>
              <a:rPr lang="en-US" dirty="0"/>
              <a:t> AI Testing Agent analyzes build logs and creates Jira tickets.</a:t>
            </a:r>
          </a:p>
          <a:p>
            <a:pPr marL="0" indent="0">
              <a:buNone/>
            </a:pPr>
            <a:br>
              <a:rPr lang="en-US" dirty="0"/>
            </a:br>
            <a:r>
              <a:rPr lang="en-US" b="1" dirty="0"/>
              <a:t>Workflow:</a:t>
            </a:r>
            <a:endParaRPr lang="en-US" dirty="0"/>
          </a:p>
          <a:p>
            <a:r>
              <a:rPr lang="en-US" dirty="0"/>
              <a:t>Perceive → Analyze → Act → Learn.</a:t>
            </a:r>
          </a:p>
          <a:p>
            <a:endParaRPr lang="en-IN" dirty="0"/>
          </a:p>
        </p:txBody>
      </p:sp>
      <p:sp>
        <p:nvSpPr>
          <p:cNvPr id="3" name="Slide Number Placeholder 2">
            <a:extLst>
              <a:ext uri="{FF2B5EF4-FFF2-40B4-BE49-F238E27FC236}">
                <a16:creationId xmlns:a16="http://schemas.microsoft.com/office/drawing/2014/main" id="{7092F6DB-B129-47C0-8521-E5EAADF83A16}"/>
              </a:ext>
            </a:extLst>
          </p:cNvPr>
          <p:cNvSpPr>
            <a:spLocks noGrp="1"/>
          </p:cNvSpPr>
          <p:nvPr>
            <p:ph type="sldNum" sz="quarter" idx="12"/>
          </p:nvPr>
        </p:nvSpPr>
        <p:spPr/>
        <p:txBody>
          <a:bodyPr/>
          <a:lstStyle/>
          <a:p>
            <a:fld id="{2FF7D0EC-F46E-48DE-9236-6C99BF310D9F}" type="slidenum">
              <a:rPr lang="en-IN" smtClean="0"/>
              <a:pPr/>
              <a:t>34</a:t>
            </a:fld>
            <a:endParaRPr lang="en-IN" dirty="0"/>
          </a:p>
        </p:txBody>
      </p:sp>
      <p:sp>
        <p:nvSpPr>
          <p:cNvPr id="4" name="Title 3">
            <a:extLst>
              <a:ext uri="{FF2B5EF4-FFF2-40B4-BE49-F238E27FC236}">
                <a16:creationId xmlns:a16="http://schemas.microsoft.com/office/drawing/2014/main" id="{D7B2F056-1608-408F-A98C-529196CBF34F}"/>
              </a:ext>
            </a:extLst>
          </p:cNvPr>
          <p:cNvSpPr>
            <a:spLocks noGrp="1"/>
          </p:cNvSpPr>
          <p:nvPr>
            <p:ph type="title"/>
          </p:nvPr>
        </p:nvSpPr>
        <p:spPr/>
        <p:txBody>
          <a:bodyPr/>
          <a:lstStyle/>
          <a:p>
            <a:r>
              <a:rPr lang="it-IT" b="1" dirty="0">
                <a:solidFill>
                  <a:srgbClr val="2C3EC6"/>
                </a:solidFill>
              </a:rPr>
              <a:t>Agentic AI (Intelligent AI + RPA)</a:t>
            </a:r>
            <a:endParaRPr lang="en-IN" b="1" dirty="0">
              <a:solidFill>
                <a:srgbClr val="2C3EC6"/>
              </a:solidFill>
            </a:endParaRPr>
          </a:p>
        </p:txBody>
      </p:sp>
    </p:spTree>
    <p:extLst>
      <p:ext uri="{BB962C8B-B14F-4D97-AF65-F5344CB8AC3E}">
        <p14:creationId xmlns:p14="http://schemas.microsoft.com/office/powerpoint/2010/main" val="1680723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D25352-DD65-480E-A7B7-4B81CE6482F7}"/>
              </a:ext>
            </a:extLst>
          </p:cNvPr>
          <p:cNvSpPr>
            <a:spLocks noGrp="1"/>
          </p:cNvSpPr>
          <p:nvPr>
            <p:ph idx="1"/>
          </p:nvPr>
        </p:nvSpPr>
        <p:spPr/>
        <p:txBody>
          <a:bodyPr/>
          <a:lstStyle/>
          <a:p>
            <a:pPr marL="0" indent="0">
              <a:buNone/>
            </a:pPr>
            <a:r>
              <a:rPr lang="en-IN" b="1" dirty="0"/>
              <a:t>Definition:</a:t>
            </a:r>
            <a:r>
              <a:rPr lang="en-IN" dirty="0"/>
              <a:t> Enhances LLM output using real data from Vector DB.</a:t>
            </a:r>
            <a:br>
              <a:rPr lang="en-IN" dirty="0"/>
            </a:br>
            <a:r>
              <a:rPr lang="en-IN" b="1" dirty="0"/>
              <a:t>Example:</a:t>
            </a:r>
            <a:r>
              <a:rPr lang="en-IN" dirty="0"/>
              <a:t> Developer asks about Azure CI/CD → RAG fetches company-specific guide.</a:t>
            </a:r>
            <a:br>
              <a:rPr lang="en-IN" dirty="0"/>
            </a:br>
            <a:r>
              <a:rPr lang="en-IN" b="1" dirty="0"/>
              <a:t>Workflow:</a:t>
            </a:r>
            <a:endParaRPr lang="en-IN" dirty="0"/>
          </a:p>
          <a:p>
            <a:r>
              <a:rPr lang="en-IN" dirty="0"/>
              <a:t>Store docs as embeddings.</a:t>
            </a:r>
          </a:p>
          <a:p>
            <a:r>
              <a:rPr lang="en-IN" dirty="0"/>
              <a:t>Retrieve relevant text.</a:t>
            </a:r>
          </a:p>
          <a:p>
            <a:r>
              <a:rPr lang="en-IN" dirty="0"/>
              <a:t>Combine with LLM for accurate reply.</a:t>
            </a:r>
          </a:p>
          <a:p>
            <a:endParaRPr lang="en-IN" dirty="0"/>
          </a:p>
        </p:txBody>
      </p:sp>
      <p:sp>
        <p:nvSpPr>
          <p:cNvPr id="3" name="Slide Number Placeholder 2">
            <a:extLst>
              <a:ext uri="{FF2B5EF4-FFF2-40B4-BE49-F238E27FC236}">
                <a16:creationId xmlns:a16="http://schemas.microsoft.com/office/drawing/2014/main" id="{05BBE524-A36F-4838-8043-84B75689D4C4}"/>
              </a:ext>
            </a:extLst>
          </p:cNvPr>
          <p:cNvSpPr>
            <a:spLocks noGrp="1"/>
          </p:cNvSpPr>
          <p:nvPr>
            <p:ph type="sldNum" sz="quarter" idx="12"/>
          </p:nvPr>
        </p:nvSpPr>
        <p:spPr/>
        <p:txBody>
          <a:bodyPr/>
          <a:lstStyle/>
          <a:p>
            <a:fld id="{2FF7D0EC-F46E-48DE-9236-6C99BF310D9F}" type="slidenum">
              <a:rPr lang="en-IN" smtClean="0"/>
              <a:pPr/>
              <a:t>35</a:t>
            </a:fld>
            <a:endParaRPr lang="en-IN" dirty="0"/>
          </a:p>
        </p:txBody>
      </p:sp>
      <p:sp>
        <p:nvSpPr>
          <p:cNvPr id="4" name="Title 3">
            <a:extLst>
              <a:ext uri="{FF2B5EF4-FFF2-40B4-BE49-F238E27FC236}">
                <a16:creationId xmlns:a16="http://schemas.microsoft.com/office/drawing/2014/main" id="{1825AD7C-F34D-46BB-AFDD-5E2C551D422E}"/>
              </a:ext>
            </a:extLst>
          </p:cNvPr>
          <p:cNvSpPr>
            <a:spLocks noGrp="1"/>
          </p:cNvSpPr>
          <p:nvPr>
            <p:ph type="title"/>
          </p:nvPr>
        </p:nvSpPr>
        <p:spPr/>
        <p:txBody>
          <a:bodyPr/>
          <a:lstStyle/>
          <a:p>
            <a:r>
              <a:rPr lang="en-IN" b="1" dirty="0">
                <a:solidFill>
                  <a:srgbClr val="2C3EC6"/>
                </a:solidFill>
              </a:rPr>
              <a:t>RAG (Retrieval Augmented Generation) (</a:t>
            </a:r>
            <a:r>
              <a:rPr lang="en-IN" b="1" dirty="0" err="1">
                <a:solidFill>
                  <a:srgbClr val="2C3EC6"/>
                </a:solidFill>
              </a:rPr>
              <a:t>e.g</a:t>
            </a:r>
            <a:r>
              <a:rPr lang="en-IN" b="1" dirty="0">
                <a:solidFill>
                  <a:srgbClr val="2C3EC6"/>
                </a:solidFill>
              </a:rPr>
              <a:t> HR SAKBOT)</a:t>
            </a:r>
            <a:endParaRPr lang="en-IN" dirty="0"/>
          </a:p>
        </p:txBody>
      </p:sp>
    </p:spTree>
    <p:extLst>
      <p:ext uri="{BB962C8B-B14F-4D97-AF65-F5344CB8AC3E}">
        <p14:creationId xmlns:p14="http://schemas.microsoft.com/office/powerpoint/2010/main" val="2331610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034B04-8C24-4DD4-A321-2D834BD11D3D}"/>
              </a:ext>
            </a:extLst>
          </p:cNvPr>
          <p:cNvSpPr>
            <a:spLocks noGrp="1"/>
          </p:cNvSpPr>
          <p:nvPr>
            <p:ph type="sldNum" sz="quarter" idx="12"/>
          </p:nvPr>
        </p:nvSpPr>
        <p:spPr/>
        <p:txBody>
          <a:bodyPr/>
          <a:lstStyle/>
          <a:p>
            <a:fld id="{2FF7D0EC-F46E-48DE-9236-6C99BF310D9F}" type="slidenum">
              <a:rPr lang="en-IN" smtClean="0"/>
              <a:pPr/>
              <a:t>36</a:t>
            </a:fld>
            <a:endParaRPr lang="en-IN" dirty="0"/>
          </a:p>
        </p:txBody>
      </p:sp>
      <p:sp>
        <p:nvSpPr>
          <p:cNvPr id="4" name="Title 3">
            <a:extLst>
              <a:ext uri="{FF2B5EF4-FFF2-40B4-BE49-F238E27FC236}">
                <a16:creationId xmlns:a16="http://schemas.microsoft.com/office/drawing/2014/main" id="{91DE8C27-BD1D-415D-A3AB-BA98349663E3}"/>
              </a:ext>
            </a:extLst>
          </p:cNvPr>
          <p:cNvSpPr>
            <a:spLocks noGrp="1"/>
          </p:cNvSpPr>
          <p:nvPr>
            <p:ph type="title"/>
          </p:nvPr>
        </p:nvSpPr>
        <p:spPr/>
        <p:txBody>
          <a:bodyPr/>
          <a:lstStyle/>
          <a:p>
            <a:r>
              <a:rPr lang="en-IN" b="1" dirty="0">
                <a:solidFill>
                  <a:srgbClr val="2C3EC6"/>
                </a:solidFill>
              </a:rPr>
              <a:t>RAG (Retrieval Augmented Generation) (</a:t>
            </a:r>
            <a:r>
              <a:rPr lang="en-IN" b="1" dirty="0" err="1">
                <a:solidFill>
                  <a:srgbClr val="2C3EC6"/>
                </a:solidFill>
              </a:rPr>
              <a:t>e.g</a:t>
            </a:r>
            <a:r>
              <a:rPr lang="en-IN" b="1" dirty="0">
                <a:solidFill>
                  <a:srgbClr val="2C3EC6"/>
                </a:solidFill>
              </a:rPr>
              <a:t> HR SAKBOT)</a:t>
            </a:r>
          </a:p>
        </p:txBody>
      </p:sp>
      <p:sp>
        <p:nvSpPr>
          <p:cNvPr id="5" name="TextBox 4">
            <a:extLst>
              <a:ext uri="{FF2B5EF4-FFF2-40B4-BE49-F238E27FC236}">
                <a16:creationId xmlns:a16="http://schemas.microsoft.com/office/drawing/2014/main" id="{27D734C0-1137-410B-9709-625C4B2F37A1}"/>
              </a:ext>
            </a:extLst>
          </p:cNvPr>
          <p:cNvSpPr txBox="1"/>
          <p:nvPr/>
        </p:nvSpPr>
        <p:spPr>
          <a:xfrm>
            <a:off x="2387600" y="660399"/>
            <a:ext cx="2692400" cy="369332"/>
          </a:xfrm>
          <a:prstGeom prst="rect">
            <a:avLst/>
          </a:prstGeom>
          <a:noFill/>
        </p:spPr>
        <p:txBody>
          <a:bodyPr wrap="square" rtlCol="0">
            <a:spAutoFit/>
          </a:bodyPr>
          <a:lstStyle/>
          <a:p>
            <a:r>
              <a:rPr lang="en-IN" dirty="0"/>
              <a:t>RAG Chatbot</a:t>
            </a:r>
          </a:p>
        </p:txBody>
      </p:sp>
      <p:pic>
        <p:nvPicPr>
          <p:cNvPr id="7" name="Graphic 6" descr="Document">
            <a:extLst>
              <a:ext uri="{FF2B5EF4-FFF2-40B4-BE49-F238E27FC236}">
                <a16:creationId xmlns:a16="http://schemas.microsoft.com/office/drawing/2014/main" id="{E2A12C9A-6F96-4A3C-9FF2-86D1363C9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09643" y="2715883"/>
            <a:ext cx="914400" cy="914400"/>
          </a:xfrm>
          <a:prstGeom prst="rect">
            <a:avLst/>
          </a:prstGeom>
        </p:spPr>
      </p:pic>
      <p:pic>
        <p:nvPicPr>
          <p:cNvPr id="8" name="Graphic 7" descr="Document">
            <a:extLst>
              <a:ext uri="{FF2B5EF4-FFF2-40B4-BE49-F238E27FC236}">
                <a16:creationId xmlns:a16="http://schemas.microsoft.com/office/drawing/2014/main" id="{07CB47E7-7C0A-4D6E-8547-DE0EA69DA5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3643" y="2688566"/>
            <a:ext cx="914400" cy="914400"/>
          </a:xfrm>
          <a:prstGeom prst="rect">
            <a:avLst/>
          </a:prstGeom>
        </p:spPr>
      </p:pic>
      <p:pic>
        <p:nvPicPr>
          <p:cNvPr id="9" name="Graphic 8" descr="Document">
            <a:extLst>
              <a:ext uri="{FF2B5EF4-FFF2-40B4-BE49-F238E27FC236}">
                <a16:creationId xmlns:a16="http://schemas.microsoft.com/office/drawing/2014/main" id="{CFE0E6EF-4122-439F-9BCC-7F0E573552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0729" y="2688566"/>
            <a:ext cx="914400" cy="914400"/>
          </a:xfrm>
          <a:prstGeom prst="rect">
            <a:avLst/>
          </a:prstGeom>
        </p:spPr>
      </p:pic>
      <p:cxnSp>
        <p:nvCxnSpPr>
          <p:cNvPr id="11" name="Straight Arrow Connector 10">
            <a:extLst>
              <a:ext uri="{FF2B5EF4-FFF2-40B4-BE49-F238E27FC236}">
                <a16:creationId xmlns:a16="http://schemas.microsoft.com/office/drawing/2014/main" id="{7DE8A62F-952D-487E-87E7-D02419185895}"/>
              </a:ext>
            </a:extLst>
          </p:cNvPr>
          <p:cNvCxnSpPr>
            <a:cxnSpLocks/>
          </p:cNvCxnSpPr>
          <p:nvPr/>
        </p:nvCxnSpPr>
        <p:spPr>
          <a:xfrm>
            <a:off x="1103086" y="2571750"/>
            <a:ext cx="1387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175F58B-CF5B-43C1-96D5-E4C4FA328EC5}"/>
              </a:ext>
            </a:extLst>
          </p:cNvPr>
          <p:cNvCxnSpPr/>
          <p:nvPr/>
        </p:nvCxnSpPr>
        <p:spPr>
          <a:xfrm>
            <a:off x="5246914" y="2661557"/>
            <a:ext cx="1055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4EA836-B9CB-4128-9F05-8699C3A2999A}"/>
              </a:ext>
            </a:extLst>
          </p:cNvPr>
          <p:cNvSpPr txBox="1"/>
          <p:nvPr/>
        </p:nvSpPr>
        <p:spPr>
          <a:xfrm>
            <a:off x="21772" y="2346551"/>
            <a:ext cx="1436914" cy="369332"/>
          </a:xfrm>
          <a:prstGeom prst="rect">
            <a:avLst/>
          </a:prstGeom>
          <a:noFill/>
        </p:spPr>
        <p:txBody>
          <a:bodyPr wrap="square" rtlCol="0">
            <a:spAutoFit/>
          </a:bodyPr>
          <a:lstStyle/>
          <a:p>
            <a:r>
              <a:rPr lang="en-IN" dirty="0"/>
              <a:t>Questions </a:t>
            </a:r>
          </a:p>
        </p:txBody>
      </p:sp>
      <p:sp>
        <p:nvSpPr>
          <p:cNvPr id="15" name="TextBox 14">
            <a:extLst>
              <a:ext uri="{FF2B5EF4-FFF2-40B4-BE49-F238E27FC236}">
                <a16:creationId xmlns:a16="http://schemas.microsoft.com/office/drawing/2014/main" id="{95D6D9CD-8D35-45AB-A6AB-569B24C4B1DE}"/>
              </a:ext>
            </a:extLst>
          </p:cNvPr>
          <p:cNvSpPr txBox="1"/>
          <p:nvPr/>
        </p:nvSpPr>
        <p:spPr>
          <a:xfrm>
            <a:off x="6271700" y="2452398"/>
            <a:ext cx="1436914" cy="369332"/>
          </a:xfrm>
          <a:prstGeom prst="rect">
            <a:avLst/>
          </a:prstGeom>
          <a:noFill/>
        </p:spPr>
        <p:txBody>
          <a:bodyPr wrap="square" rtlCol="0">
            <a:spAutoFit/>
          </a:bodyPr>
          <a:lstStyle/>
          <a:p>
            <a:r>
              <a:rPr lang="en-IN" dirty="0"/>
              <a:t>Answers </a:t>
            </a:r>
          </a:p>
        </p:txBody>
      </p:sp>
      <p:sp>
        <p:nvSpPr>
          <p:cNvPr id="16" name="Rectangle: Rounded Corners 15">
            <a:extLst>
              <a:ext uri="{FF2B5EF4-FFF2-40B4-BE49-F238E27FC236}">
                <a16:creationId xmlns:a16="http://schemas.microsoft.com/office/drawing/2014/main" id="{CEFC8754-1D01-4F28-A363-4F65EA52E38A}"/>
              </a:ext>
            </a:extLst>
          </p:cNvPr>
          <p:cNvSpPr/>
          <p:nvPr/>
        </p:nvSpPr>
        <p:spPr>
          <a:xfrm>
            <a:off x="3216728" y="1438174"/>
            <a:ext cx="1248229" cy="851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LLM</a:t>
            </a:r>
          </a:p>
        </p:txBody>
      </p:sp>
      <p:cxnSp>
        <p:nvCxnSpPr>
          <p:cNvPr id="21" name="Straight Arrow Connector 20">
            <a:extLst>
              <a:ext uri="{FF2B5EF4-FFF2-40B4-BE49-F238E27FC236}">
                <a16:creationId xmlns:a16="http://schemas.microsoft.com/office/drawing/2014/main" id="{C33DAB23-C75A-4E9E-AD32-C3E2A63E2492}"/>
              </a:ext>
            </a:extLst>
          </p:cNvPr>
          <p:cNvCxnSpPr>
            <a:stCxn id="16" idx="2"/>
            <a:endCxn id="8" idx="0"/>
          </p:cNvCxnSpPr>
          <p:nvPr/>
        </p:nvCxnSpPr>
        <p:spPr>
          <a:xfrm>
            <a:off x="3840843" y="2289980"/>
            <a:ext cx="0" cy="3985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898D244-8902-43DA-8C4A-A1FAEF58E409}"/>
              </a:ext>
            </a:extLst>
          </p:cNvPr>
          <p:cNvSpPr txBox="1"/>
          <p:nvPr/>
        </p:nvSpPr>
        <p:spPr>
          <a:xfrm>
            <a:off x="2801257" y="3817257"/>
            <a:ext cx="2329543" cy="369332"/>
          </a:xfrm>
          <a:prstGeom prst="rect">
            <a:avLst/>
          </a:prstGeom>
          <a:noFill/>
        </p:spPr>
        <p:txBody>
          <a:bodyPr wrap="square" rtlCol="0">
            <a:spAutoFit/>
          </a:bodyPr>
          <a:lstStyle/>
          <a:p>
            <a:pPr algn="ctr"/>
            <a:r>
              <a:rPr lang="en-IN" dirty="0"/>
              <a:t>SAK Data</a:t>
            </a:r>
          </a:p>
        </p:txBody>
      </p:sp>
      <p:sp>
        <p:nvSpPr>
          <p:cNvPr id="23" name="TextBox 22">
            <a:extLst>
              <a:ext uri="{FF2B5EF4-FFF2-40B4-BE49-F238E27FC236}">
                <a16:creationId xmlns:a16="http://schemas.microsoft.com/office/drawing/2014/main" id="{1D8E63AA-28F4-44F5-BEF4-CB70ECA2E376}"/>
              </a:ext>
            </a:extLst>
          </p:cNvPr>
          <p:cNvSpPr txBox="1"/>
          <p:nvPr/>
        </p:nvSpPr>
        <p:spPr>
          <a:xfrm>
            <a:off x="2490729" y="1349829"/>
            <a:ext cx="2748928" cy="2779471"/>
          </a:xfrm>
          <a:prstGeom prst="rect">
            <a:avLst/>
          </a:prstGeom>
          <a:noFill/>
          <a:ln>
            <a:solidFill>
              <a:schemeClr val="tx1"/>
            </a:solidFill>
          </a:ln>
        </p:spPr>
        <p:txBody>
          <a:bodyPr wrap="square" rtlCol="0">
            <a:spAutoFit/>
          </a:bodyPr>
          <a:lstStyle/>
          <a:p>
            <a:endParaRPr lang="en-IN" dirty="0"/>
          </a:p>
        </p:txBody>
      </p:sp>
    </p:spTree>
    <p:extLst>
      <p:ext uri="{BB962C8B-B14F-4D97-AF65-F5344CB8AC3E}">
        <p14:creationId xmlns:p14="http://schemas.microsoft.com/office/powerpoint/2010/main" val="1629758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034B04-8C24-4DD4-A321-2D834BD11D3D}"/>
              </a:ext>
            </a:extLst>
          </p:cNvPr>
          <p:cNvSpPr>
            <a:spLocks noGrp="1"/>
          </p:cNvSpPr>
          <p:nvPr>
            <p:ph type="sldNum" sz="quarter" idx="12"/>
          </p:nvPr>
        </p:nvSpPr>
        <p:spPr/>
        <p:txBody>
          <a:bodyPr/>
          <a:lstStyle/>
          <a:p>
            <a:fld id="{2FF7D0EC-F46E-48DE-9236-6C99BF310D9F}" type="slidenum">
              <a:rPr lang="en-IN" smtClean="0"/>
              <a:pPr/>
              <a:t>37</a:t>
            </a:fld>
            <a:endParaRPr lang="en-IN" dirty="0"/>
          </a:p>
        </p:txBody>
      </p:sp>
      <p:sp>
        <p:nvSpPr>
          <p:cNvPr id="5" name="TextBox 4">
            <a:extLst>
              <a:ext uri="{FF2B5EF4-FFF2-40B4-BE49-F238E27FC236}">
                <a16:creationId xmlns:a16="http://schemas.microsoft.com/office/drawing/2014/main" id="{27D734C0-1137-410B-9709-625C4B2F37A1}"/>
              </a:ext>
            </a:extLst>
          </p:cNvPr>
          <p:cNvSpPr txBox="1"/>
          <p:nvPr/>
        </p:nvSpPr>
        <p:spPr>
          <a:xfrm>
            <a:off x="2387600" y="660399"/>
            <a:ext cx="4073296" cy="369332"/>
          </a:xfrm>
          <a:prstGeom prst="rect">
            <a:avLst/>
          </a:prstGeom>
          <a:noFill/>
        </p:spPr>
        <p:txBody>
          <a:bodyPr wrap="square" rtlCol="0">
            <a:spAutoFit/>
          </a:bodyPr>
          <a:lstStyle/>
          <a:p>
            <a:r>
              <a:rPr lang="en-IN" dirty="0"/>
              <a:t>Tool Augmented Chatbot</a:t>
            </a:r>
          </a:p>
        </p:txBody>
      </p:sp>
      <p:pic>
        <p:nvPicPr>
          <p:cNvPr id="7" name="Graphic 6" descr="Document">
            <a:extLst>
              <a:ext uri="{FF2B5EF4-FFF2-40B4-BE49-F238E27FC236}">
                <a16:creationId xmlns:a16="http://schemas.microsoft.com/office/drawing/2014/main" id="{E2A12C9A-6F96-4A3C-9FF2-86D1363C9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09643" y="2715883"/>
            <a:ext cx="914400" cy="914400"/>
          </a:xfrm>
          <a:prstGeom prst="rect">
            <a:avLst/>
          </a:prstGeom>
        </p:spPr>
      </p:pic>
      <p:pic>
        <p:nvPicPr>
          <p:cNvPr id="8" name="Graphic 7" descr="Document">
            <a:extLst>
              <a:ext uri="{FF2B5EF4-FFF2-40B4-BE49-F238E27FC236}">
                <a16:creationId xmlns:a16="http://schemas.microsoft.com/office/drawing/2014/main" id="{07CB47E7-7C0A-4D6E-8547-DE0EA69DA5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3643" y="2688566"/>
            <a:ext cx="914400" cy="914400"/>
          </a:xfrm>
          <a:prstGeom prst="rect">
            <a:avLst/>
          </a:prstGeom>
        </p:spPr>
      </p:pic>
      <p:pic>
        <p:nvPicPr>
          <p:cNvPr id="9" name="Graphic 8" descr="Document">
            <a:extLst>
              <a:ext uri="{FF2B5EF4-FFF2-40B4-BE49-F238E27FC236}">
                <a16:creationId xmlns:a16="http://schemas.microsoft.com/office/drawing/2014/main" id="{CFE0E6EF-4122-439F-9BCC-7F0E573552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0729" y="2688566"/>
            <a:ext cx="914400" cy="914400"/>
          </a:xfrm>
          <a:prstGeom prst="rect">
            <a:avLst/>
          </a:prstGeom>
        </p:spPr>
      </p:pic>
      <p:cxnSp>
        <p:nvCxnSpPr>
          <p:cNvPr id="11" name="Straight Arrow Connector 10">
            <a:extLst>
              <a:ext uri="{FF2B5EF4-FFF2-40B4-BE49-F238E27FC236}">
                <a16:creationId xmlns:a16="http://schemas.microsoft.com/office/drawing/2014/main" id="{7DE8A62F-952D-487E-87E7-D02419185895}"/>
              </a:ext>
            </a:extLst>
          </p:cNvPr>
          <p:cNvCxnSpPr>
            <a:cxnSpLocks/>
          </p:cNvCxnSpPr>
          <p:nvPr/>
        </p:nvCxnSpPr>
        <p:spPr>
          <a:xfrm>
            <a:off x="1103086" y="2571750"/>
            <a:ext cx="1387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175F58B-CF5B-43C1-96D5-E4C4FA328EC5}"/>
              </a:ext>
            </a:extLst>
          </p:cNvPr>
          <p:cNvCxnSpPr/>
          <p:nvPr/>
        </p:nvCxnSpPr>
        <p:spPr>
          <a:xfrm>
            <a:off x="6460896" y="2673939"/>
            <a:ext cx="1055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4EA836-B9CB-4128-9F05-8699C3A2999A}"/>
              </a:ext>
            </a:extLst>
          </p:cNvPr>
          <p:cNvSpPr txBox="1"/>
          <p:nvPr/>
        </p:nvSpPr>
        <p:spPr>
          <a:xfrm>
            <a:off x="21772" y="2346551"/>
            <a:ext cx="1436914" cy="369332"/>
          </a:xfrm>
          <a:prstGeom prst="rect">
            <a:avLst/>
          </a:prstGeom>
          <a:noFill/>
        </p:spPr>
        <p:txBody>
          <a:bodyPr wrap="square" rtlCol="0">
            <a:spAutoFit/>
          </a:bodyPr>
          <a:lstStyle/>
          <a:p>
            <a:r>
              <a:rPr lang="en-IN" dirty="0"/>
              <a:t>Questions </a:t>
            </a:r>
          </a:p>
        </p:txBody>
      </p:sp>
      <p:sp>
        <p:nvSpPr>
          <p:cNvPr id="15" name="TextBox 14">
            <a:extLst>
              <a:ext uri="{FF2B5EF4-FFF2-40B4-BE49-F238E27FC236}">
                <a16:creationId xmlns:a16="http://schemas.microsoft.com/office/drawing/2014/main" id="{95D6D9CD-8D35-45AB-A6AB-569B24C4B1DE}"/>
              </a:ext>
            </a:extLst>
          </p:cNvPr>
          <p:cNvSpPr txBox="1"/>
          <p:nvPr/>
        </p:nvSpPr>
        <p:spPr>
          <a:xfrm>
            <a:off x="7427685" y="2489273"/>
            <a:ext cx="1436914" cy="369332"/>
          </a:xfrm>
          <a:prstGeom prst="rect">
            <a:avLst/>
          </a:prstGeom>
          <a:noFill/>
        </p:spPr>
        <p:txBody>
          <a:bodyPr wrap="square" rtlCol="0">
            <a:spAutoFit/>
          </a:bodyPr>
          <a:lstStyle/>
          <a:p>
            <a:r>
              <a:rPr lang="en-IN" dirty="0"/>
              <a:t>Answers </a:t>
            </a:r>
          </a:p>
        </p:txBody>
      </p:sp>
      <p:sp>
        <p:nvSpPr>
          <p:cNvPr id="16" name="Rectangle: Rounded Corners 15">
            <a:extLst>
              <a:ext uri="{FF2B5EF4-FFF2-40B4-BE49-F238E27FC236}">
                <a16:creationId xmlns:a16="http://schemas.microsoft.com/office/drawing/2014/main" id="{CEFC8754-1D01-4F28-A363-4F65EA52E38A}"/>
              </a:ext>
            </a:extLst>
          </p:cNvPr>
          <p:cNvSpPr/>
          <p:nvPr/>
        </p:nvSpPr>
        <p:spPr>
          <a:xfrm>
            <a:off x="3216728" y="1438174"/>
            <a:ext cx="1248229" cy="851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LLM</a:t>
            </a:r>
          </a:p>
        </p:txBody>
      </p:sp>
      <p:cxnSp>
        <p:nvCxnSpPr>
          <p:cNvPr id="21" name="Straight Arrow Connector 20">
            <a:extLst>
              <a:ext uri="{FF2B5EF4-FFF2-40B4-BE49-F238E27FC236}">
                <a16:creationId xmlns:a16="http://schemas.microsoft.com/office/drawing/2014/main" id="{C33DAB23-C75A-4E9E-AD32-C3E2A63E2492}"/>
              </a:ext>
            </a:extLst>
          </p:cNvPr>
          <p:cNvCxnSpPr>
            <a:stCxn id="16" idx="2"/>
            <a:endCxn id="8" idx="0"/>
          </p:cNvCxnSpPr>
          <p:nvPr/>
        </p:nvCxnSpPr>
        <p:spPr>
          <a:xfrm>
            <a:off x="3840843" y="2289980"/>
            <a:ext cx="0" cy="3985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898D244-8902-43DA-8C4A-A1FAEF58E409}"/>
              </a:ext>
            </a:extLst>
          </p:cNvPr>
          <p:cNvSpPr txBox="1"/>
          <p:nvPr/>
        </p:nvSpPr>
        <p:spPr>
          <a:xfrm>
            <a:off x="2801257" y="3817257"/>
            <a:ext cx="2329543" cy="369332"/>
          </a:xfrm>
          <a:prstGeom prst="rect">
            <a:avLst/>
          </a:prstGeom>
          <a:noFill/>
        </p:spPr>
        <p:txBody>
          <a:bodyPr wrap="square" rtlCol="0">
            <a:spAutoFit/>
          </a:bodyPr>
          <a:lstStyle/>
          <a:p>
            <a:pPr algn="ctr"/>
            <a:r>
              <a:rPr lang="en-IN" dirty="0"/>
              <a:t>SAK Data</a:t>
            </a:r>
          </a:p>
        </p:txBody>
      </p:sp>
      <p:sp>
        <p:nvSpPr>
          <p:cNvPr id="23" name="TextBox 22">
            <a:extLst>
              <a:ext uri="{FF2B5EF4-FFF2-40B4-BE49-F238E27FC236}">
                <a16:creationId xmlns:a16="http://schemas.microsoft.com/office/drawing/2014/main" id="{1D8E63AA-28F4-44F5-BEF4-CB70ECA2E376}"/>
              </a:ext>
            </a:extLst>
          </p:cNvPr>
          <p:cNvSpPr txBox="1"/>
          <p:nvPr/>
        </p:nvSpPr>
        <p:spPr>
          <a:xfrm>
            <a:off x="2490729" y="1428108"/>
            <a:ext cx="3970167" cy="2779471"/>
          </a:xfrm>
          <a:prstGeom prst="rect">
            <a:avLst/>
          </a:prstGeom>
          <a:noFill/>
          <a:ln>
            <a:solidFill>
              <a:schemeClr val="tx1"/>
            </a:solidFill>
          </a:ln>
        </p:spPr>
        <p:txBody>
          <a:bodyPr wrap="square" rtlCol="0">
            <a:spAutoFit/>
          </a:bodyPr>
          <a:lstStyle/>
          <a:p>
            <a:endParaRPr lang="en-IN" dirty="0"/>
          </a:p>
        </p:txBody>
      </p:sp>
      <p:cxnSp>
        <p:nvCxnSpPr>
          <p:cNvPr id="6" name="Straight Arrow Connector 5">
            <a:extLst>
              <a:ext uri="{FF2B5EF4-FFF2-40B4-BE49-F238E27FC236}">
                <a16:creationId xmlns:a16="http://schemas.microsoft.com/office/drawing/2014/main" id="{E4472E34-278E-4D1C-B6C8-C3C9CC101D40}"/>
              </a:ext>
            </a:extLst>
          </p:cNvPr>
          <p:cNvCxnSpPr>
            <a:cxnSpLocks/>
          </p:cNvCxnSpPr>
          <p:nvPr/>
        </p:nvCxnSpPr>
        <p:spPr>
          <a:xfrm>
            <a:off x="4174192" y="2317297"/>
            <a:ext cx="1205277" cy="578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688525A-E455-4CC5-8C74-02930EC90D13}"/>
              </a:ext>
            </a:extLst>
          </p:cNvPr>
          <p:cNvSpPr/>
          <p:nvPr/>
        </p:nvSpPr>
        <p:spPr>
          <a:xfrm>
            <a:off x="5080000" y="2951259"/>
            <a:ext cx="9144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API</a:t>
            </a:r>
          </a:p>
        </p:txBody>
      </p:sp>
      <p:pic>
        <p:nvPicPr>
          <p:cNvPr id="18" name="Graphic 17" descr="Database">
            <a:extLst>
              <a:ext uri="{FF2B5EF4-FFF2-40B4-BE49-F238E27FC236}">
                <a16:creationId xmlns:a16="http://schemas.microsoft.com/office/drawing/2014/main" id="{02C46E2F-BAF6-401B-B1C7-B4E69B3BBB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46304" y="3385307"/>
            <a:ext cx="725305" cy="725305"/>
          </a:xfrm>
          <a:prstGeom prst="rect">
            <a:avLst/>
          </a:prstGeom>
        </p:spPr>
      </p:pic>
      <p:sp>
        <p:nvSpPr>
          <p:cNvPr id="19" name="TextBox 18">
            <a:extLst>
              <a:ext uri="{FF2B5EF4-FFF2-40B4-BE49-F238E27FC236}">
                <a16:creationId xmlns:a16="http://schemas.microsoft.com/office/drawing/2014/main" id="{72399C1D-1B71-4DCA-B6B1-C5C0C30A7908}"/>
              </a:ext>
            </a:extLst>
          </p:cNvPr>
          <p:cNvSpPr txBox="1"/>
          <p:nvPr/>
        </p:nvSpPr>
        <p:spPr>
          <a:xfrm>
            <a:off x="5024042" y="4013200"/>
            <a:ext cx="1514643" cy="923330"/>
          </a:xfrm>
          <a:prstGeom prst="rect">
            <a:avLst/>
          </a:prstGeom>
          <a:noFill/>
        </p:spPr>
        <p:txBody>
          <a:bodyPr wrap="square" rtlCol="0">
            <a:spAutoFit/>
          </a:bodyPr>
          <a:lstStyle/>
          <a:p>
            <a:r>
              <a:rPr lang="en-IN" dirty="0"/>
              <a:t>HR Management system</a:t>
            </a:r>
          </a:p>
        </p:txBody>
      </p:sp>
    </p:spTree>
    <p:extLst>
      <p:ext uri="{BB962C8B-B14F-4D97-AF65-F5344CB8AC3E}">
        <p14:creationId xmlns:p14="http://schemas.microsoft.com/office/powerpoint/2010/main" val="3230042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9FAE26-CF50-4FAF-A36B-7BCA79564457}"/>
              </a:ext>
            </a:extLst>
          </p:cNvPr>
          <p:cNvSpPr>
            <a:spLocks noGrp="1"/>
          </p:cNvSpPr>
          <p:nvPr>
            <p:ph idx="1"/>
          </p:nvPr>
        </p:nvSpPr>
        <p:spPr>
          <a:xfrm>
            <a:off x="251520" y="897566"/>
            <a:ext cx="3928593" cy="336148"/>
          </a:xfrm>
        </p:spPr>
        <p:txBody>
          <a:bodyPr>
            <a:normAutofit fontScale="77500" lnSpcReduction="20000"/>
          </a:bodyPr>
          <a:lstStyle/>
          <a:p>
            <a:r>
              <a:rPr lang="en-IN" dirty="0"/>
              <a:t>Schedule welcome meeting </a:t>
            </a:r>
          </a:p>
        </p:txBody>
      </p:sp>
      <p:sp>
        <p:nvSpPr>
          <p:cNvPr id="3" name="Slide Number Placeholder 2">
            <a:extLst>
              <a:ext uri="{FF2B5EF4-FFF2-40B4-BE49-F238E27FC236}">
                <a16:creationId xmlns:a16="http://schemas.microsoft.com/office/drawing/2014/main" id="{CA5C58C1-FDAD-4D05-9CEA-6A86F93FD778}"/>
              </a:ext>
            </a:extLst>
          </p:cNvPr>
          <p:cNvSpPr>
            <a:spLocks noGrp="1"/>
          </p:cNvSpPr>
          <p:nvPr>
            <p:ph type="sldNum" sz="quarter" idx="12"/>
          </p:nvPr>
        </p:nvSpPr>
        <p:spPr/>
        <p:txBody>
          <a:bodyPr/>
          <a:lstStyle/>
          <a:p>
            <a:fld id="{2FF7D0EC-F46E-48DE-9236-6C99BF310D9F}" type="slidenum">
              <a:rPr lang="en-IN" smtClean="0"/>
              <a:pPr/>
              <a:t>38</a:t>
            </a:fld>
            <a:endParaRPr lang="en-IN" dirty="0"/>
          </a:p>
        </p:txBody>
      </p:sp>
      <p:sp>
        <p:nvSpPr>
          <p:cNvPr id="4" name="Title 3">
            <a:extLst>
              <a:ext uri="{FF2B5EF4-FFF2-40B4-BE49-F238E27FC236}">
                <a16:creationId xmlns:a16="http://schemas.microsoft.com/office/drawing/2014/main" id="{CE6990F5-21CE-4C3D-AF6C-2577F4207E1B}"/>
              </a:ext>
            </a:extLst>
          </p:cNvPr>
          <p:cNvSpPr>
            <a:spLocks noGrp="1"/>
          </p:cNvSpPr>
          <p:nvPr>
            <p:ph type="title"/>
          </p:nvPr>
        </p:nvSpPr>
        <p:spPr/>
        <p:txBody>
          <a:bodyPr/>
          <a:lstStyle/>
          <a:p>
            <a:r>
              <a:rPr lang="en-IN" dirty="0"/>
              <a:t>Onboard the new intern joining next Monday</a:t>
            </a:r>
          </a:p>
        </p:txBody>
      </p:sp>
      <p:sp>
        <p:nvSpPr>
          <p:cNvPr id="6" name="Content Placeholder 1">
            <a:extLst>
              <a:ext uri="{FF2B5EF4-FFF2-40B4-BE49-F238E27FC236}">
                <a16:creationId xmlns:a16="http://schemas.microsoft.com/office/drawing/2014/main" id="{440E771E-C480-46A7-B4C9-5364B4FEFD8B}"/>
              </a:ext>
            </a:extLst>
          </p:cNvPr>
          <p:cNvSpPr txBox="1">
            <a:spLocks/>
          </p:cNvSpPr>
          <p:nvPr/>
        </p:nvSpPr>
        <p:spPr>
          <a:xfrm>
            <a:off x="251519" y="1299496"/>
            <a:ext cx="5851737" cy="336148"/>
          </a:xfrm>
          <a:prstGeom prst="rect">
            <a:avLst/>
          </a:prstGeom>
        </p:spPr>
        <p:txBody>
          <a:bodyPr vert="horz" lIns="91440" tIns="45720" rIns="91440" bIns="45720" rtlCol="0">
            <a:noAutofit/>
          </a:bodyPr>
          <a:lstStyle>
            <a:lvl1pPr marL="342900" indent="-342900">
              <a:spcBef>
                <a:spcPct val="20000"/>
              </a:spcBef>
              <a:buFont typeface="Arial" pitchFamily="34" charset="0"/>
              <a:buChar char="•"/>
              <a:defRPr sz="2400">
                <a:solidFill>
                  <a:schemeClr val="tx1">
                    <a:lumMod val="75000"/>
                    <a:lumOff val="25000"/>
                  </a:schemeClr>
                </a:solidFill>
              </a:defRPr>
            </a:lvl1pPr>
            <a:lvl2pPr marL="742950" indent="-285750">
              <a:spcBef>
                <a:spcPct val="20000"/>
              </a:spcBef>
              <a:buFont typeface="Arial" pitchFamily="34" charset="0"/>
              <a:buChar char="–"/>
              <a:defRPr sz="2000">
                <a:solidFill>
                  <a:schemeClr val="tx1">
                    <a:lumMod val="75000"/>
                    <a:lumOff val="25000"/>
                  </a:schemeClr>
                </a:solidFill>
              </a:defRPr>
            </a:lvl2pPr>
            <a:lvl3pPr marL="1143000" indent="-228600">
              <a:spcBef>
                <a:spcPct val="20000"/>
              </a:spcBef>
              <a:buFont typeface="Arial" pitchFamily="34" charset="0"/>
              <a:buChar char="•"/>
              <a:defRPr>
                <a:solidFill>
                  <a:schemeClr val="tx1">
                    <a:lumMod val="75000"/>
                    <a:lumOff val="25000"/>
                  </a:schemeClr>
                </a:solidFill>
              </a:defRPr>
            </a:lvl3pPr>
            <a:lvl4pPr marL="1600200" indent="-228600">
              <a:spcBef>
                <a:spcPct val="20000"/>
              </a:spcBef>
              <a:buFont typeface="Arial" pitchFamily="34" charset="0"/>
              <a:buChar char="–"/>
              <a:defRPr sz="1600">
                <a:solidFill>
                  <a:schemeClr val="tx1">
                    <a:lumMod val="75000"/>
                    <a:lumOff val="25000"/>
                  </a:schemeClr>
                </a:solidFill>
              </a:defRPr>
            </a:lvl4pPr>
            <a:lvl5pPr marL="2057400" indent="-228600">
              <a:spcBef>
                <a:spcPct val="20000"/>
              </a:spcBef>
              <a:buFont typeface="Arial" pitchFamily="34" charset="0"/>
              <a:buChar char="»"/>
              <a:defRPr sz="1600">
                <a:solidFill>
                  <a:schemeClr val="tx1">
                    <a:lumMod val="75000"/>
                    <a:lumOff val="2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IN" sz="1900" dirty="0"/>
              <a:t>Create the intern’s profile in HR Management System </a:t>
            </a:r>
          </a:p>
        </p:txBody>
      </p:sp>
      <p:sp>
        <p:nvSpPr>
          <p:cNvPr id="7" name="Content Placeholder 1">
            <a:extLst>
              <a:ext uri="{FF2B5EF4-FFF2-40B4-BE49-F238E27FC236}">
                <a16:creationId xmlns:a16="http://schemas.microsoft.com/office/drawing/2014/main" id="{29B791BE-8FAF-4AB8-8254-6F740C0E8498}"/>
              </a:ext>
            </a:extLst>
          </p:cNvPr>
          <p:cNvSpPr txBox="1">
            <a:spLocks/>
          </p:cNvSpPr>
          <p:nvPr/>
        </p:nvSpPr>
        <p:spPr>
          <a:xfrm>
            <a:off x="251519" y="1803026"/>
            <a:ext cx="5851737" cy="336148"/>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IT Helpdesk(Wi-Fi credentials , Email, Outlook </a:t>
            </a:r>
          </a:p>
        </p:txBody>
      </p:sp>
      <p:sp>
        <p:nvSpPr>
          <p:cNvPr id="8" name="Content Placeholder 1">
            <a:extLst>
              <a:ext uri="{FF2B5EF4-FFF2-40B4-BE49-F238E27FC236}">
                <a16:creationId xmlns:a16="http://schemas.microsoft.com/office/drawing/2014/main" id="{601CDAF6-1874-431B-A416-2F5EB8DD52A6}"/>
              </a:ext>
            </a:extLst>
          </p:cNvPr>
          <p:cNvSpPr txBox="1">
            <a:spLocks/>
          </p:cNvSpPr>
          <p:nvPr/>
        </p:nvSpPr>
        <p:spPr>
          <a:xfrm>
            <a:off x="251520" y="2311493"/>
            <a:ext cx="3928593" cy="336148"/>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Assign  Laptop, ID Card</a:t>
            </a:r>
          </a:p>
        </p:txBody>
      </p:sp>
      <p:pic>
        <p:nvPicPr>
          <p:cNvPr id="9" name="Picture 8">
            <a:extLst>
              <a:ext uri="{FF2B5EF4-FFF2-40B4-BE49-F238E27FC236}">
                <a16:creationId xmlns:a16="http://schemas.microsoft.com/office/drawing/2014/main" id="{3F523E2E-2ED4-411E-8443-01AAA95103C1}"/>
              </a:ext>
            </a:extLst>
          </p:cNvPr>
          <p:cNvPicPr>
            <a:picLocks noChangeAspect="1"/>
          </p:cNvPicPr>
          <p:nvPr/>
        </p:nvPicPr>
        <p:blipFill>
          <a:blip r:embed="rId2"/>
          <a:stretch>
            <a:fillRect/>
          </a:stretch>
        </p:blipFill>
        <p:spPr>
          <a:xfrm>
            <a:off x="6013613" y="784229"/>
            <a:ext cx="905001" cy="342948"/>
          </a:xfrm>
          <a:prstGeom prst="rect">
            <a:avLst/>
          </a:prstGeom>
        </p:spPr>
      </p:pic>
      <p:pic>
        <p:nvPicPr>
          <p:cNvPr id="10" name="Picture 9">
            <a:extLst>
              <a:ext uri="{FF2B5EF4-FFF2-40B4-BE49-F238E27FC236}">
                <a16:creationId xmlns:a16="http://schemas.microsoft.com/office/drawing/2014/main" id="{488B0248-EB79-46CF-8387-6F7A1423B4BE}"/>
              </a:ext>
            </a:extLst>
          </p:cNvPr>
          <p:cNvPicPr>
            <a:picLocks noChangeAspect="1"/>
          </p:cNvPicPr>
          <p:nvPr/>
        </p:nvPicPr>
        <p:blipFill>
          <a:blip r:embed="rId3"/>
          <a:stretch>
            <a:fillRect/>
          </a:stretch>
        </p:blipFill>
        <p:spPr>
          <a:xfrm>
            <a:off x="6013613" y="1339425"/>
            <a:ext cx="905001" cy="362001"/>
          </a:xfrm>
          <a:prstGeom prst="rect">
            <a:avLst/>
          </a:prstGeom>
        </p:spPr>
      </p:pic>
      <p:pic>
        <p:nvPicPr>
          <p:cNvPr id="11" name="Picture 10">
            <a:extLst>
              <a:ext uri="{FF2B5EF4-FFF2-40B4-BE49-F238E27FC236}">
                <a16:creationId xmlns:a16="http://schemas.microsoft.com/office/drawing/2014/main" id="{4B05F204-3448-4A3B-B859-4CC2AD907C81}"/>
              </a:ext>
            </a:extLst>
          </p:cNvPr>
          <p:cNvPicPr>
            <a:picLocks noChangeAspect="1"/>
          </p:cNvPicPr>
          <p:nvPr/>
        </p:nvPicPr>
        <p:blipFill>
          <a:blip r:embed="rId4"/>
          <a:stretch>
            <a:fillRect/>
          </a:stretch>
        </p:blipFill>
        <p:spPr>
          <a:xfrm>
            <a:off x="6013613" y="1853384"/>
            <a:ext cx="1400370" cy="285790"/>
          </a:xfrm>
          <a:prstGeom prst="rect">
            <a:avLst/>
          </a:prstGeom>
        </p:spPr>
      </p:pic>
      <p:pic>
        <p:nvPicPr>
          <p:cNvPr id="12" name="Picture 11">
            <a:extLst>
              <a:ext uri="{FF2B5EF4-FFF2-40B4-BE49-F238E27FC236}">
                <a16:creationId xmlns:a16="http://schemas.microsoft.com/office/drawing/2014/main" id="{9958DD05-B82B-4CDE-BE6D-11BD8A1A025F}"/>
              </a:ext>
            </a:extLst>
          </p:cNvPr>
          <p:cNvPicPr>
            <a:picLocks noChangeAspect="1"/>
          </p:cNvPicPr>
          <p:nvPr/>
        </p:nvPicPr>
        <p:blipFill>
          <a:blip r:embed="rId5"/>
          <a:stretch>
            <a:fillRect/>
          </a:stretch>
        </p:blipFill>
        <p:spPr>
          <a:xfrm>
            <a:off x="6013613" y="2352776"/>
            <a:ext cx="1095528" cy="304843"/>
          </a:xfrm>
          <a:prstGeom prst="rect">
            <a:avLst/>
          </a:prstGeom>
        </p:spPr>
      </p:pic>
      <p:sp>
        <p:nvSpPr>
          <p:cNvPr id="13" name="TextBox 12">
            <a:extLst>
              <a:ext uri="{FF2B5EF4-FFF2-40B4-BE49-F238E27FC236}">
                <a16:creationId xmlns:a16="http://schemas.microsoft.com/office/drawing/2014/main" id="{17161390-CE00-400C-8D09-C3164590815B}"/>
              </a:ext>
            </a:extLst>
          </p:cNvPr>
          <p:cNvSpPr txBox="1"/>
          <p:nvPr/>
        </p:nvSpPr>
        <p:spPr>
          <a:xfrm>
            <a:off x="2648857" y="3026228"/>
            <a:ext cx="2068285" cy="369332"/>
          </a:xfrm>
          <a:prstGeom prst="rect">
            <a:avLst/>
          </a:prstGeom>
          <a:noFill/>
        </p:spPr>
        <p:txBody>
          <a:bodyPr wrap="square" rtlCol="0">
            <a:spAutoFit/>
          </a:bodyPr>
          <a:lstStyle/>
          <a:p>
            <a:r>
              <a:rPr lang="en-IN" dirty="0"/>
              <a:t>This is an Agentic AI</a:t>
            </a:r>
          </a:p>
        </p:txBody>
      </p:sp>
      <p:sp>
        <p:nvSpPr>
          <p:cNvPr id="14" name="Rectangle: Rounded Corners 13">
            <a:extLst>
              <a:ext uri="{FF2B5EF4-FFF2-40B4-BE49-F238E27FC236}">
                <a16:creationId xmlns:a16="http://schemas.microsoft.com/office/drawing/2014/main" id="{B3D0B874-CC7C-4E56-80B7-117F72C22F44}"/>
              </a:ext>
            </a:extLst>
          </p:cNvPr>
          <p:cNvSpPr/>
          <p:nvPr/>
        </p:nvSpPr>
        <p:spPr>
          <a:xfrm>
            <a:off x="215520" y="3780971"/>
            <a:ext cx="1722137" cy="544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Goal Oriented Planning</a:t>
            </a:r>
          </a:p>
        </p:txBody>
      </p:sp>
      <p:sp>
        <p:nvSpPr>
          <p:cNvPr id="16" name="Rectangle: Rounded Corners 15">
            <a:extLst>
              <a:ext uri="{FF2B5EF4-FFF2-40B4-BE49-F238E27FC236}">
                <a16:creationId xmlns:a16="http://schemas.microsoft.com/office/drawing/2014/main" id="{F56F133C-E993-4E2D-B189-A9C8470D3406}"/>
              </a:ext>
            </a:extLst>
          </p:cNvPr>
          <p:cNvSpPr/>
          <p:nvPr/>
        </p:nvSpPr>
        <p:spPr>
          <a:xfrm>
            <a:off x="2316318" y="3780971"/>
            <a:ext cx="1722137" cy="544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Multistep reasoning </a:t>
            </a:r>
          </a:p>
        </p:txBody>
      </p:sp>
      <p:sp>
        <p:nvSpPr>
          <p:cNvPr id="17" name="Rectangle: Rounded Corners 16">
            <a:extLst>
              <a:ext uri="{FF2B5EF4-FFF2-40B4-BE49-F238E27FC236}">
                <a16:creationId xmlns:a16="http://schemas.microsoft.com/office/drawing/2014/main" id="{D379FFC0-8641-4D2B-8066-6B8E7FC331E7}"/>
              </a:ext>
            </a:extLst>
          </p:cNvPr>
          <p:cNvSpPr/>
          <p:nvPr/>
        </p:nvSpPr>
        <p:spPr>
          <a:xfrm>
            <a:off x="4536000" y="3662821"/>
            <a:ext cx="1722137" cy="7858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Autonomous decision Making</a:t>
            </a:r>
          </a:p>
        </p:txBody>
      </p:sp>
      <p:sp>
        <p:nvSpPr>
          <p:cNvPr id="18" name="Rectangle: Rounded Corners 17">
            <a:extLst>
              <a:ext uri="{FF2B5EF4-FFF2-40B4-BE49-F238E27FC236}">
                <a16:creationId xmlns:a16="http://schemas.microsoft.com/office/drawing/2014/main" id="{398FB332-E64F-48D6-AD67-3B2B296BDF8F}"/>
              </a:ext>
            </a:extLst>
          </p:cNvPr>
          <p:cNvSpPr/>
          <p:nvPr/>
        </p:nvSpPr>
        <p:spPr>
          <a:xfrm>
            <a:off x="6427634" y="3606800"/>
            <a:ext cx="2172080" cy="936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Tool , knowledge, Memory</a:t>
            </a:r>
          </a:p>
        </p:txBody>
      </p:sp>
    </p:spTree>
    <p:extLst>
      <p:ext uri="{BB962C8B-B14F-4D97-AF65-F5344CB8AC3E}">
        <p14:creationId xmlns:p14="http://schemas.microsoft.com/office/powerpoint/2010/main" val="3080076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1E2F58-8166-414E-98FB-C207946AFCF9}"/>
              </a:ext>
            </a:extLst>
          </p:cNvPr>
          <p:cNvSpPr>
            <a:spLocks noGrp="1"/>
          </p:cNvSpPr>
          <p:nvPr>
            <p:ph idx="1"/>
          </p:nvPr>
        </p:nvSpPr>
        <p:spPr/>
        <p:txBody>
          <a:bodyPr>
            <a:normAutofit fontScale="85000" lnSpcReduction="20000"/>
          </a:bodyPr>
          <a:lstStyle/>
          <a:p>
            <a:pPr marL="0" indent="0">
              <a:buNone/>
            </a:pPr>
            <a:r>
              <a:rPr lang="en-US" b="1" dirty="0">
                <a:solidFill>
                  <a:srgbClr val="FF0000"/>
                </a:solidFill>
              </a:rPr>
              <a:t>Prompt</a:t>
            </a:r>
          </a:p>
          <a:p>
            <a:pPr marL="0" indent="0">
              <a:buNone/>
            </a:pPr>
            <a:r>
              <a:rPr lang="en-US" b="1" dirty="0"/>
              <a:t>Definition:</a:t>
            </a:r>
            <a:r>
              <a:rPr lang="en-US" dirty="0"/>
              <a:t> Crafting precise inputs for desired AI output.</a:t>
            </a:r>
          </a:p>
          <a:p>
            <a:pPr lvl="0"/>
            <a:r>
              <a:rPr lang="en-US" dirty="0"/>
              <a:t>A prompt is a </a:t>
            </a:r>
            <a:r>
              <a:rPr lang="en-US" dirty="0">
                <a:solidFill>
                  <a:srgbClr val="FF0000"/>
                </a:solidFill>
              </a:rPr>
              <a:t>detailed set of instructions or guidelines given to a Large Language Model (LLM) to perform a specific task</a:t>
            </a:r>
            <a:r>
              <a:rPr lang="en-US" dirty="0"/>
              <a:t>.</a:t>
            </a:r>
            <a:endParaRPr lang="en-IN" dirty="0"/>
          </a:p>
          <a:p>
            <a:pPr lvl="0"/>
            <a:r>
              <a:rPr lang="en-US" dirty="0"/>
              <a:t>It tells the model </a:t>
            </a:r>
            <a:r>
              <a:rPr lang="en-US" dirty="0">
                <a:solidFill>
                  <a:srgbClr val="FF0000"/>
                </a:solidFill>
              </a:rPr>
              <a:t>what to do, how to do it</a:t>
            </a:r>
            <a:r>
              <a:rPr lang="en-US" dirty="0"/>
              <a:t>, and </a:t>
            </a:r>
            <a:r>
              <a:rPr lang="en-US" dirty="0">
                <a:solidFill>
                  <a:srgbClr val="FF0000"/>
                </a:solidFill>
              </a:rPr>
              <a:t>what kind of output is expected.</a:t>
            </a:r>
            <a:endParaRPr lang="en-IN" dirty="0">
              <a:solidFill>
                <a:srgbClr val="FF0000"/>
              </a:solidFill>
            </a:endParaRPr>
          </a:p>
          <a:p>
            <a:pPr marL="0" indent="0">
              <a:buNone/>
            </a:pPr>
            <a:br>
              <a:rPr lang="en-US" dirty="0"/>
            </a:br>
            <a:r>
              <a:rPr lang="en-US" b="1" dirty="0"/>
              <a:t>Example:</a:t>
            </a:r>
            <a:r>
              <a:rPr lang="en-US" dirty="0"/>
              <a:t> “Write a PostgreSQL query to find top 5 customers”.</a:t>
            </a:r>
            <a:br>
              <a:rPr lang="en-US" dirty="0"/>
            </a:br>
            <a:r>
              <a:rPr lang="en-US" b="1" dirty="0"/>
              <a:t>Workflow:</a:t>
            </a:r>
            <a:endParaRPr lang="en-US" dirty="0"/>
          </a:p>
          <a:p>
            <a:r>
              <a:rPr lang="en-US" dirty="0"/>
              <a:t>Identify task.</a:t>
            </a:r>
          </a:p>
          <a:p>
            <a:r>
              <a:rPr lang="en-US" dirty="0"/>
              <a:t>Design structured prompt.</a:t>
            </a:r>
          </a:p>
          <a:p>
            <a:r>
              <a:rPr lang="en-US" dirty="0"/>
              <a:t>Test → Refine.</a:t>
            </a:r>
          </a:p>
          <a:p>
            <a:endParaRPr lang="en-IN" dirty="0"/>
          </a:p>
        </p:txBody>
      </p:sp>
      <p:sp>
        <p:nvSpPr>
          <p:cNvPr id="3" name="Slide Number Placeholder 2">
            <a:extLst>
              <a:ext uri="{FF2B5EF4-FFF2-40B4-BE49-F238E27FC236}">
                <a16:creationId xmlns:a16="http://schemas.microsoft.com/office/drawing/2014/main" id="{279D66D5-E96C-448F-A1EC-4737E03EEA4D}"/>
              </a:ext>
            </a:extLst>
          </p:cNvPr>
          <p:cNvSpPr>
            <a:spLocks noGrp="1"/>
          </p:cNvSpPr>
          <p:nvPr>
            <p:ph type="sldNum" sz="quarter" idx="12"/>
          </p:nvPr>
        </p:nvSpPr>
        <p:spPr/>
        <p:txBody>
          <a:bodyPr/>
          <a:lstStyle/>
          <a:p>
            <a:fld id="{2FF7D0EC-F46E-48DE-9236-6C99BF310D9F}" type="slidenum">
              <a:rPr lang="en-IN" smtClean="0"/>
              <a:pPr/>
              <a:t>39</a:t>
            </a:fld>
            <a:endParaRPr lang="en-IN" dirty="0"/>
          </a:p>
        </p:txBody>
      </p:sp>
      <p:sp>
        <p:nvSpPr>
          <p:cNvPr id="4" name="Title 3">
            <a:extLst>
              <a:ext uri="{FF2B5EF4-FFF2-40B4-BE49-F238E27FC236}">
                <a16:creationId xmlns:a16="http://schemas.microsoft.com/office/drawing/2014/main" id="{C3CC542A-FB8A-4E74-B7CC-B2070A6A86DA}"/>
              </a:ext>
            </a:extLst>
          </p:cNvPr>
          <p:cNvSpPr>
            <a:spLocks noGrp="1"/>
          </p:cNvSpPr>
          <p:nvPr>
            <p:ph type="title"/>
          </p:nvPr>
        </p:nvSpPr>
        <p:spPr/>
        <p:txBody>
          <a:bodyPr/>
          <a:lstStyle/>
          <a:p>
            <a:r>
              <a:rPr lang="en-IN" b="1" dirty="0">
                <a:solidFill>
                  <a:srgbClr val="2C3EC6"/>
                </a:solidFill>
              </a:rPr>
              <a:t>Prompt Engineering</a:t>
            </a:r>
          </a:p>
        </p:txBody>
      </p:sp>
    </p:spTree>
    <p:extLst>
      <p:ext uri="{BB962C8B-B14F-4D97-AF65-F5344CB8AC3E}">
        <p14:creationId xmlns:p14="http://schemas.microsoft.com/office/powerpoint/2010/main" val="2366806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06981-C277-4B2D-A3D2-FE4FCBF99B79}"/>
              </a:ext>
            </a:extLst>
          </p:cNvPr>
          <p:cNvSpPr>
            <a:spLocks noGrp="1"/>
          </p:cNvSpPr>
          <p:nvPr>
            <p:ph idx="1"/>
          </p:nvPr>
        </p:nvSpPr>
        <p:spPr>
          <a:xfrm>
            <a:off x="251520" y="897565"/>
            <a:ext cx="8640960" cy="2172206"/>
          </a:xfrm>
        </p:spPr>
        <p:txBody>
          <a:bodyPr>
            <a:normAutofit/>
          </a:bodyPr>
          <a:lstStyle/>
          <a:p>
            <a:pPr marL="0" indent="0">
              <a:buNone/>
              <a:defRPr sz="1800"/>
            </a:pPr>
            <a:r>
              <a:rPr lang="en-US" dirty="0"/>
              <a:t>Example: AI auto-assigns bug tickets to the right developer.</a:t>
            </a:r>
          </a:p>
          <a:p>
            <a:pPr marL="0" indent="0">
              <a:buNone/>
              <a:defRPr sz="1800"/>
            </a:pPr>
            <a:r>
              <a:rPr lang="en-US" sz="1800" b="1" dirty="0">
                <a:solidFill>
                  <a:srgbClr val="2C3EC6"/>
                </a:solidFill>
              </a:rPr>
              <a:t>Workflow:</a:t>
            </a:r>
          </a:p>
          <a:p>
            <a:pPr>
              <a:defRPr sz="1800"/>
            </a:pPr>
            <a:r>
              <a:rPr lang="en-US" sz="1800" dirty="0"/>
              <a:t>1. Collect data (past tickets)</a:t>
            </a:r>
          </a:p>
          <a:p>
            <a:pPr>
              <a:defRPr sz="1800"/>
            </a:pPr>
            <a:r>
              <a:rPr lang="en-US" sz="1800" dirty="0"/>
              <a:t>2. Train model</a:t>
            </a:r>
          </a:p>
          <a:p>
            <a:pPr>
              <a:defRPr sz="1800"/>
            </a:pPr>
            <a:r>
              <a:rPr lang="en-US" sz="1800" dirty="0"/>
              <a:t>3. Predict responsible team</a:t>
            </a:r>
          </a:p>
          <a:p>
            <a:pPr>
              <a:defRPr sz="1800"/>
            </a:pPr>
            <a:r>
              <a:rPr lang="en-US" sz="1800" dirty="0"/>
              <a:t>4. Route automatically</a:t>
            </a:r>
            <a:endParaRPr lang="en-IN" sz="1800" dirty="0"/>
          </a:p>
        </p:txBody>
      </p:sp>
      <p:sp>
        <p:nvSpPr>
          <p:cNvPr id="3" name="Slide Number Placeholder 2">
            <a:extLst>
              <a:ext uri="{FF2B5EF4-FFF2-40B4-BE49-F238E27FC236}">
                <a16:creationId xmlns:a16="http://schemas.microsoft.com/office/drawing/2014/main" id="{9486762A-73CB-4C23-8254-268B1AA8EDA8}"/>
              </a:ext>
            </a:extLst>
          </p:cNvPr>
          <p:cNvSpPr>
            <a:spLocks noGrp="1"/>
          </p:cNvSpPr>
          <p:nvPr>
            <p:ph type="sldNum" sz="quarter" idx="12"/>
          </p:nvPr>
        </p:nvSpPr>
        <p:spPr/>
        <p:txBody>
          <a:bodyPr/>
          <a:lstStyle/>
          <a:p>
            <a:fld id="{2FF7D0EC-F46E-48DE-9236-6C99BF310D9F}" type="slidenum">
              <a:rPr lang="en-IN" smtClean="0"/>
              <a:pPr/>
              <a:t>4</a:t>
            </a:fld>
            <a:endParaRPr lang="en-IN" dirty="0"/>
          </a:p>
        </p:txBody>
      </p:sp>
      <p:sp>
        <p:nvSpPr>
          <p:cNvPr id="4" name="Title 3">
            <a:extLst>
              <a:ext uri="{FF2B5EF4-FFF2-40B4-BE49-F238E27FC236}">
                <a16:creationId xmlns:a16="http://schemas.microsoft.com/office/drawing/2014/main" id="{4BB949B4-2B7C-44FA-B6D0-A17E0897ACAB}"/>
              </a:ext>
            </a:extLst>
          </p:cNvPr>
          <p:cNvSpPr>
            <a:spLocks noGrp="1"/>
          </p:cNvSpPr>
          <p:nvPr>
            <p:ph type="title"/>
          </p:nvPr>
        </p:nvSpPr>
        <p:spPr/>
        <p:txBody>
          <a:bodyPr/>
          <a:lstStyle/>
          <a:p>
            <a:br>
              <a:rPr lang="en-US" dirty="0"/>
            </a:br>
            <a:r>
              <a:rPr lang="en-US" dirty="0"/>
              <a:t>AI Defines: </a:t>
            </a:r>
            <a:r>
              <a:rPr lang="en-US" b="1" dirty="0">
                <a:solidFill>
                  <a:srgbClr val="2C3EC6"/>
                </a:solidFill>
              </a:rPr>
              <a:t>Machines performing human-like reasoning and decision-making.</a:t>
            </a:r>
            <a:br>
              <a:rPr lang="en-US" b="1" dirty="0">
                <a:solidFill>
                  <a:srgbClr val="2C3EC6"/>
                </a:solidFill>
              </a:rPr>
            </a:br>
            <a:endParaRPr lang="en-IN" b="1" dirty="0">
              <a:solidFill>
                <a:srgbClr val="2C3EC6"/>
              </a:solidFill>
            </a:endParaRPr>
          </a:p>
        </p:txBody>
      </p:sp>
    </p:spTree>
    <p:extLst>
      <p:ext uri="{BB962C8B-B14F-4D97-AF65-F5344CB8AC3E}">
        <p14:creationId xmlns:p14="http://schemas.microsoft.com/office/powerpoint/2010/main" val="1601814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11208C-20EC-440F-B07B-8BA43992E0B3}"/>
              </a:ext>
            </a:extLst>
          </p:cNvPr>
          <p:cNvSpPr>
            <a:spLocks noGrp="1"/>
          </p:cNvSpPr>
          <p:nvPr>
            <p:ph idx="1"/>
          </p:nvPr>
        </p:nvSpPr>
        <p:spPr>
          <a:xfrm>
            <a:off x="251520" y="295222"/>
            <a:ext cx="8640960" cy="3618401"/>
          </a:xfrm>
        </p:spPr>
        <p:txBody>
          <a:bodyPr/>
          <a:lstStyle/>
          <a:p>
            <a:r>
              <a:rPr lang="en-US" b="1" dirty="0">
                <a:solidFill>
                  <a:srgbClr val="FF0000"/>
                </a:solidFill>
              </a:rPr>
              <a:t>Prompt Engineering</a:t>
            </a:r>
          </a:p>
          <a:p>
            <a:pPr lvl="0"/>
            <a:r>
              <a:rPr lang="en-US" dirty="0"/>
              <a:t>Prompt engineering is the process of designing and refining prompts to get the best possible results from an LLM.</a:t>
            </a:r>
            <a:endParaRPr lang="en-IN" dirty="0"/>
          </a:p>
          <a:p>
            <a:pPr lvl="0"/>
            <a:r>
              <a:rPr lang="en-US" dirty="0"/>
              <a:t>It involves creating task-specific prompts and improving them through trial and error (iterative process).</a:t>
            </a:r>
            <a:endParaRPr lang="en-IN" dirty="0"/>
          </a:p>
          <a:p>
            <a:pPr marL="0" indent="0">
              <a:buNone/>
            </a:pPr>
            <a:endParaRPr lang="en-IN" b="1" dirty="0">
              <a:solidFill>
                <a:srgbClr val="FF0000"/>
              </a:solidFill>
            </a:endParaRPr>
          </a:p>
          <a:p>
            <a:endParaRPr lang="en-IN" dirty="0"/>
          </a:p>
        </p:txBody>
      </p:sp>
      <p:sp>
        <p:nvSpPr>
          <p:cNvPr id="3" name="Slide Number Placeholder 2">
            <a:extLst>
              <a:ext uri="{FF2B5EF4-FFF2-40B4-BE49-F238E27FC236}">
                <a16:creationId xmlns:a16="http://schemas.microsoft.com/office/drawing/2014/main" id="{B7C5D622-8877-4984-BCCD-06FB10A33141}"/>
              </a:ext>
            </a:extLst>
          </p:cNvPr>
          <p:cNvSpPr>
            <a:spLocks noGrp="1"/>
          </p:cNvSpPr>
          <p:nvPr>
            <p:ph type="sldNum" sz="quarter" idx="12"/>
          </p:nvPr>
        </p:nvSpPr>
        <p:spPr/>
        <p:txBody>
          <a:bodyPr/>
          <a:lstStyle/>
          <a:p>
            <a:fld id="{2FF7D0EC-F46E-48DE-9236-6C99BF310D9F}" type="slidenum">
              <a:rPr lang="en-IN" smtClean="0"/>
              <a:pPr/>
              <a:t>40</a:t>
            </a:fld>
            <a:endParaRPr lang="en-IN" dirty="0"/>
          </a:p>
        </p:txBody>
      </p:sp>
    </p:spTree>
    <p:extLst>
      <p:ext uri="{BB962C8B-B14F-4D97-AF65-F5344CB8AC3E}">
        <p14:creationId xmlns:p14="http://schemas.microsoft.com/office/powerpoint/2010/main" val="2405986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04E669-E679-44CD-9CD6-A30F80B86770}"/>
              </a:ext>
            </a:extLst>
          </p:cNvPr>
          <p:cNvSpPr>
            <a:spLocks noGrp="1"/>
          </p:cNvSpPr>
          <p:nvPr>
            <p:ph type="sldNum" sz="quarter" idx="12"/>
          </p:nvPr>
        </p:nvSpPr>
        <p:spPr/>
        <p:txBody>
          <a:bodyPr/>
          <a:lstStyle/>
          <a:p>
            <a:fld id="{2FF7D0EC-F46E-48DE-9236-6C99BF310D9F}" type="slidenum">
              <a:rPr lang="en-IN" smtClean="0"/>
              <a:pPr/>
              <a:t>41</a:t>
            </a:fld>
            <a:endParaRPr lang="en-IN" dirty="0"/>
          </a:p>
        </p:txBody>
      </p:sp>
      <p:sp>
        <p:nvSpPr>
          <p:cNvPr id="11" name="Rectangle 10">
            <a:extLst>
              <a:ext uri="{FF2B5EF4-FFF2-40B4-BE49-F238E27FC236}">
                <a16:creationId xmlns:a16="http://schemas.microsoft.com/office/drawing/2014/main" id="{B6BC31ED-9568-4511-9784-B1AE5DED1258}"/>
              </a:ext>
            </a:extLst>
          </p:cNvPr>
          <p:cNvSpPr/>
          <p:nvPr/>
        </p:nvSpPr>
        <p:spPr>
          <a:xfrm>
            <a:off x="215520" y="774078"/>
            <a:ext cx="8640960" cy="1204945"/>
          </a:xfrm>
          <a:prstGeom prst="rect">
            <a:avLst/>
          </a:prstGeom>
        </p:spPr>
        <p:txBody>
          <a:bodyPr wrap="square">
            <a:spAutoFit/>
          </a:bodyPr>
          <a:lstStyle/>
          <a:p>
            <a:pPr>
              <a:lnSpc>
                <a:spcPct val="107000"/>
              </a:lnSpc>
              <a:spcAft>
                <a:spcPts val="800"/>
              </a:spcAft>
            </a:pPr>
            <a:r>
              <a:rPr lang="en-IN" sz="2000" b="1" dirty="0">
                <a:latin typeface="Times New Roman" panose="02020603050405020304" pitchFamily="18" charset="0"/>
                <a:ea typeface="Times New Roman" panose="02020603050405020304" pitchFamily="18" charset="0"/>
                <a:cs typeface="Times New Roman" panose="02020603050405020304" pitchFamily="18" charset="0"/>
              </a:rPr>
              <a:t>Simple Analogy</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Prompt Engineering</a:t>
            </a:r>
            <a:r>
              <a:rPr lang="en-IN" dirty="0">
                <a:latin typeface="Times New Roman" panose="02020603050405020304" pitchFamily="18" charset="0"/>
                <a:ea typeface="Times New Roman" panose="02020603050405020304" pitchFamily="18" charset="0"/>
                <a:cs typeface="Times New Roman" panose="02020603050405020304" pitchFamily="18" charset="0"/>
              </a:rPr>
              <a:t> = Asking a </a:t>
            </a:r>
            <a:r>
              <a:rPr lang="en-IN" b="1" dirty="0">
                <a:latin typeface="Times New Roman" panose="02020603050405020304" pitchFamily="18" charset="0"/>
                <a:ea typeface="Times New Roman" panose="02020603050405020304" pitchFamily="18" charset="0"/>
                <a:cs typeface="Times New Roman" panose="02020603050405020304" pitchFamily="18" charset="0"/>
              </a:rPr>
              <a:t>good question</a:t>
            </a:r>
            <a:r>
              <a:rPr lang="en-IN"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Context Engineering</a:t>
            </a:r>
            <a:r>
              <a:rPr lang="en-IN" dirty="0">
                <a:latin typeface="Times New Roman" panose="02020603050405020304" pitchFamily="18" charset="0"/>
                <a:ea typeface="Times New Roman" panose="02020603050405020304" pitchFamily="18" charset="0"/>
                <a:cs typeface="Times New Roman" panose="02020603050405020304" pitchFamily="18" charset="0"/>
              </a:rPr>
              <a:t> = Giving </a:t>
            </a:r>
            <a:r>
              <a:rPr lang="en-IN" b="1" dirty="0">
                <a:latin typeface="Times New Roman" panose="02020603050405020304" pitchFamily="18" charset="0"/>
                <a:ea typeface="Times New Roman" panose="02020603050405020304" pitchFamily="18" charset="0"/>
                <a:cs typeface="Times New Roman" panose="02020603050405020304" pitchFamily="18" charset="0"/>
              </a:rPr>
              <a:t>extra background</a:t>
            </a:r>
            <a:r>
              <a:rPr lang="en-IN" dirty="0">
                <a:latin typeface="Times New Roman" panose="02020603050405020304" pitchFamily="18" charset="0"/>
                <a:ea typeface="Times New Roman" panose="02020603050405020304" pitchFamily="18" charset="0"/>
                <a:cs typeface="Times New Roman" panose="02020603050405020304" pitchFamily="18" charset="0"/>
              </a:rPr>
              <a:t> so the answer is smarter.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1B820707-469E-4483-8CBF-91574128D8FF}"/>
              </a:ext>
            </a:extLst>
          </p:cNvPr>
          <p:cNvSpPr/>
          <p:nvPr/>
        </p:nvSpPr>
        <p:spPr>
          <a:xfrm>
            <a:off x="215520" y="2190991"/>
            <a:ext cx="8640960" cy="1468351"/>
          </a:xfrm>
          <a:prstGeom prst="rect">
            <a:avLst/>
          </a:prstGeom>
        </p:spPr>
        <p:txBody>
          <a:bodyPr wrap="square">
            <a:spAutoFit/>
          </a:bodyPr>
          <a:lstStyle/>
          <a:p>
            <a:pPr>
              <a:lnSpc>
                <a:spcPct val="107000"/>
              </a:lnSpc>
              <a:spcAft>
                <a:spcPts val="800"/>
              </a:spcAft>
            </a:pPr>
            <a:r>
              <a:rPr lang="en-IN" dirty="0">
                <a:latin typeface="Segoe UI Emoji" panose="020B0502040204020203" pitchFamily="34" charset="0"/>
                <a:ea typeface="Times New Roman" panose="02020603050405020304" pitchFamily="18" charset="0"/>
                <a:cs typeface="Segoe UI Emoji" panose="020B0502040204020203" pitchFamily="34"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Example in </a:t>
            </a:r>
            <a:r>
              <a:rPr lang="en-IN" b="1" dirty="0">
                <a:latin typeface="Times New Roman" panose="02020603050405020304" pitchFamily="18" charset="0"/>
                <a:ea typeface="Times New Roman" panose="02020603050405020304" pitchFamily="18" charset="0"/>
                <a:cs typeface="Times New Roman" panose="02020603050405020304" pitchFamily="18" charset="0"/>
              </a:rPr>
              <a:t>QA Automation</a:t>
            </a:r>
            <a:r>
              <a:rPr lang="en-IN"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Prompt Engineering</a:t>
            </a:r>
            <a:r>
              <a:rPr lang="en-IN" dirty="0">
                <a:latin typeface="Times New Roman" panose="02020603050405020304" pitchFamily="18" charset="0"/>
                <a:ea typeface="Times New Roman" panose="02020603050405020304" pitchFamily="18" charset="0"/>
                <a:cs typeface="Times New Roman" panose="02020603050405020304" pitchFamily="18" charset="0"/>
              </a:rPr>
              <a:t> → </a:t>
            </a:r>
            <a:r>
              <a:rPr lang="en-IN" i="1" dirty="0">
                <a:latin typeface="Times New Roman" panose="02020603050405020304" pitchFamily="18" charset="0"/>
                <a:ea typeface="Times New Roman" panose="02020603050405020304" pitchFamily="18" charset="0"/>
                <a:cs typeface="Times New Roman" panose="02020603050405020304" pitchFamily="18" charset="0"/>
              </a:rPr>
              <a:t>“Write Playwright script to test login page.”</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Context Engineering</a:t>
            </a:r>
            <a:r>
              <a:rPr lang="en-IN" dirty="0">
                <a:latin typeface="Times New Roman" panose="02020603050405020304" pitchFamily="18" charset="0"/>
                <a:ea typeface="Times New Roman" panose="02020603050405020304" pitchFamily="18" charset="0"/>
                <a:cs typeface="Times New Roman" panose="02020603050405020304" pitchFamily="18" charset="0"/>
              </a:rPr>
              <a:t> → Provide </a:t>
            </a:r>
            <a:r>
              <a:rPr lang="en-IN" b="1" dirty="0">
                <a:latin typeface="Times New Roman" panose="02020603050405020304" pitchFamily="18" charset="0"/>
                <a:ea typeface="Times New Roman" panose="02020603050405020304" pitchFamily="18" charset="0"/>
                <a:cs typeface="Times New Roman" panose="02020603050405020304" pitchFamily="18" charset="0"/>
              </a:rPr>
              <a:t>UI element locators + business rules</a:t>
            </a:r>
            <a:r>
              <a:rPr lang="en-IN" dirty="0">
                <a:latin typeface="Times New Roman" panose="02020603050405020304" pitchFamily="18" charset="0"/>
                <a:ea typeface="Times New Roman" panose="02020603050405020304" pitchFamily="18" charset="0"/>
                <a:cs typeface="Times New Roman" panose="02020603050405020304" pitchFamily="18" charset="0"/>
              </a:rPr>
              <a:t> in advance, then ask for the script → More reliable automation code.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2328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B1B70D-F3A5-4CFF-BB8F-17BA8ABEE6D6}"/>
              </a:ext>
            </a:extLst>
          </p:cNvPr>
          <p:cNvSpPr>
            <a:spLocks noGrp="1"/>
          </p:cNvSpPr>
          <p:nvPr>
            <p:ph idx="1"/>
          </p:nvPr>
        </p:nvSpPr>
        <p:spPr/>
        <p:txBody>
          <a:bodyPr>
            <a:normAutofit/>
          </a:bodyPr>
          <a:lstStyle/>
          <a:p>
            <a:pPr>
              <a:buFont typeface="Wingdings" panose="05000000000000000000" pitchFamily="2" charset="2"/>
              <a:buChar char="Ø"/>
            </a:pPr>
            <a:r>
              <a:rPr lang="en-US" b="1" dirty="0">
                <a:solidFill>
                  <a:srgbClr val="FF0000"/>
                </a:solidFill>
              </a:rPr>
              <a:t>Automated Testing</a:t>
            </a:r>
            <a:r>
              <a:rPr lang="en-US" dirty="0"/>
              <a:t>: Generative AI can create test cases, scripts, and scenarios, saving time and effort. </a:t>
            </a:r>
          </a:p>
          <a:p>
            <a:pPr>
              <a:buFont typeface="Wingdings" panose="05000000000000000000" pitchFamily="2" charset="2"/>
              <a:buChar char="Ø"/>
            </a:pPr>
            <a:r>
              <a:rPr lang="en-US" b="1" dirty="0">
                <a:solidFill>
                  <a:srgbClr val="FF0000"/>
                </a:solidFill>
              </a:rPr>
              <a:t>Bug Detection</a:t>
            </a:r>
            <a:r>
              <a:rPr lang="en-US" dirty="0"/>
              <a:t>: AI can help identify potential issues in software by analyzing patterns. </a:t>
            </a:r>
          </a:p>
          <a:p>
            <a:pPr>
              <a:buFont typeface="Wingdings" panose="05000000000000000000" pitchFamily="2" charset="2"/>
              <a:buChar char="Ø"/>
            </a:pPr>
            <a:r>
              <a:rPr lang="en-US" b="1" dirty="0">
                <a:solidFill>
                  <a:srgbClr val="FF0000"/>
                </a:solidFill>
              </a:rPr>
              <a:t>Enhanced Creativity</a:t>
            </a:r>
            <a:r>
              <a:rPr lang="en-US" dirty="0"/>
              <a:t>: Generative AI can assist in brainstorming new testing ideas or solutions. </a:t>
            </a:r>
          </a:p>
          <a:p>
            <a:pPr>
              <a:buFont typeface="Wingdings" panose="05000000000000000000" pitchFamily="2" charset="2"/>
              <a:buChar char="Ø"/>
            </a:pPr>
            <a:r>
              <a:rPr lang="en-US" b="1" dirty="0">
                <a:solidFill>
                  <a:srgbClr val="FF0000"/>
                </a:solidFill>
              </a:rPr>
              <a:t>Future-Proofing</a:t>
            </a:r>
            <a:r>
              <a:rPr lang="en-US" dirty="0"/>
              <a:t>: As AI becomes more common in software development, learning generative AI ensures QA/testers stay relevant. </a:t>
            </a:r>
          </a:p>
          <a:p>
            <a:endParaRPr lang="en-IN" dirty="0"/>
          </a:p>
        </p:txBody>
      </p:sp>
      <p:sp>
        <p:nvSpPr>
          <p:cNvPr id="3" name="Slide Number Placeholder 2">
            <a:extLst>
              <a:ext uri="{FF2B5EF4-FFF2-40B4-BE49-F238E27FC236}">
                <a16:creationId xmlns:a16="http://schemas.microsoft.com/office/drawing/2014/main" id="{80201523-7391-4A0C-97BF-4FB5F79EB986}"/>
              </a:ext>
            </a:extLst>
          </p:cNvPr>
          <p:cNvSpPr>
            <a:spLocks noGrp="1"/>
          </p:cNvSpPr>
          <p:nvPr>
            <p:ph type="sldNum" sz="quarter" idx="12"/>
          </p:nvPr>
        </p:nvSpPr>
        <p:spPr/>
        <p:txBody>
          <a:bodyPr/>
          <a:lstStyle/>
          <a:p>
            <a:fld id="{2FF7D0EC-F46E-48DE-9236-6C99BF310D9F}" type="slidenum">
              <a:rPr lang="en-IN" smtClean="0"/>
              <a:pPr/>
              <a:t>42</a:t>
            </a:fld>
            <a:endParaRPr lang="en-IN" dirty="0"/>
          </a:p>
        </p:txBody>
      </p:sp>
      <p:sp>
        <p:nvSpPr>
          <p:cNvPr id="4" name="Title 3">
            <a:extLst>
              <a:ext uri="{FF2B5EF4-FFF2-40B4-BE49-F238E27FC236}">
                <a16:creationId xmlns:a16="http://schemas.microsoft.com/office/drawing/2014/main" id="{659D74B7-ECD0-46DB-957B-1D6A200E5B52}"/>
              </a:ext>
            </a:extLst>
          </p:cNvPr>
          <p:cNvSpPr>
            <a:spLocks noGrp="1"/>
          </p:cNvSpPr>
          <p:nvPr>
            <p:ph type="title"/>
          </p:nvPr>
        </p:nvSpPr>
        <p:spPr/>
        <p:txBody>
          <a:bodyPr/>
          <a:lstStyle/>
          <a:p>
            <a:r>
              <a:rPr lang="en-US" b="1" dirty="0">
                <a:solidFill>
                  <a:srgbClr val="2C3EC6"/>
                </a:solidFill>
              </a:rPr>
              <a:t>Why Developer ,QA/Testers Should Learn Generative AI </a:t>
            </a:r>
            <a:endParaRPr lang="en-IN" b="1" dirty="0">
              <a:solidFill>
                <a:srgbClr val="2C3EC6"/>
              </a:solidFill>
            </a:endParaRPr>
          </a:p>
        </p:txBody>
      </p:sp>
    </p:spTree>
    <p:extLst>
      <p:ext uri="{BB962C8B-B14F-4D97-AF65-F5344CB8AC3E}">
        <p14:creationId xmlns:p14="http://schemas.microsoft.com/office/powerpoint/2010/main" val="360793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43A7B-6C72-46CC-B94E-D4E063919614}"/>
              </a:ext>
            </a:extLst>
          </p:cNvPr>
          <p:cNvSpPr>
            <a:spLocks noGrp="1"/>
          </p:cNvSpPr>
          <p:nvPr>
            <p:ph idx="1"/>
          </p:nvPr>
        </p:nvSpPr>
        <p:spPr/>
        <p:txBody>
          <a:bodyPr/>
          <a:lstStyle/>
          <a:p>
            <a:pPr marL="0" indent="0">
              <a:buNone/>
            </a:pPr>
            <a:r>
              <a:rPr lang="en-US" b="1" dirty="0"/>
              <a:t>Definition:</a:t>
            </a:r>
            <a:r>
              <a:rPr lang="en-US" dirty="0"/>
              <a:t> Managing prompt templates and iterations.</a:t>
            </a:r>
            <a:br>
              <a:rPr lang="en-US" dirty="0"/>
            </a:br>
            <a:r>
              <a:rPr lang="en-US" b="1" dirty="0"/>
              <a:t>Example:</a:t>
            </a:r>
            <a:r>
              <a:rPr lang="en-US" dirty="0"/>
              <a:t> Maintain Git repo of tested prompt templates.</a:t>
            </a:r>
            <a:br>
              <a:rPr lang="en-US" dirty="0"/>
            </a:br>
            <a:r>
              <a:rPr lang="en-US" b="1" dirty="0"/>
              <a:t>Workflow:</a:t>
            </a:r>
            <a:endParaRPr lang="en-US" dirty="0"/>
          </a:p>
          <a:p>
            <a:r>
              <a:rPr lang="en-US" dirty="0"/>
              <a:t>Save prompt versions.</a:t>
            </a:r>
          </a:p>
          <a:p>
            <a:r>
              <a:rPr lang="en-US" dirty="0"/>
              <a:t>Track performance.</a:t>
            </a:r>
          </a:p>
          <a:p>
            <a:r>
              <a:rPr lang="en-US" dirty="0"/>
              <a:t>Optimize or rollback.</a:t>
            </a:r>
          </a:p>
          <a:p>
            <a:pPr marL="0" indent="0">
              <a:buNone/>
            </a:pPr>
            <a:endParaRPr lang="en-IN" dirty="0"/>
          </a:p>
        </p:txBody>
      </p:sp>
      <p:sp>
        <p:nvSpPr>
          <p:cNvPr id="3" name="Slide Number Placeholder 2">
            <a:extLst>
              <a:ext uri="{FF2B5EF4-FFF2-40B4-BE49-F238E27FC236}">
                <a16:creationId xmlns:a16="http://schemas.microsoft.com/office/drawing/2014/main" id="{D83A76A6-9C73-463E-87C5-D2F9C420FE17}"/>
              </a:ext>
            </a:extLst>
          </p:cNvPr>
          <p:cNvSpPr>
            <a:spLocks noGrp="1"/>
          </p:cNvSpPr>
          <p:nvPr>
            <p:ph type="sldNum" sz="quarter" idx="12"/>
          </p:nvPr>
        </p:nvSpPr>
        <p:spPr/>
        <p:txBody>
          <a:bodyPr/>
          <a:lstStyle/>
          <a:p>
            <a:fld id="{2FF7D0EC-F46E-48DE-9236-6C99BF310D9F}" type="slidenum">
              <a:rPr lang="en-IN" smtClean="0"/>
              <a:pPr/>
              <a:t>43</a:t>
            </a:fld>
            <a:endParaRPr lang="en-IN" dirty="0"/>
          </a:p>
        </p:txBody>
      </p:sp>
      <p:sp>
        <p:nvSpPr>
          <p:cNvPr id="4" name="Title 3">
            <a:extLst>
              <a:ext uri="{FF2B5EF4-FFF2-40B4-BE49-F238E27FC236}">
                <a16:creationId xmlns:a16="http://schemas.microsoft.com/office/drawing/2014/main" id="{68F189CC-1FED-4A20-9742-218461440B60}"/>
              </a:ext>
            </a:extLst>
          </p:cNvPr>
          <p:cNvSpPr>
            <a:spLocks noGrp="1"/>
          </p:cNvSpPr>
          <p:nvPr>
            <p:ph type="title"/>
          </p:nvPr>
        </p:nvSpPr>
        <p:spPr/>
        <p:txBody>
          <a:bodyPr/>
          <a:lstStyle/>
          <a:p>
            <a:r>
              <a:rPr lang="en-IN" b="1" dirty="0">
                <a:solidFill>
                  <a:srgbClr val="2C3EC6"/>
                </a:solidFill>
              </a:rPr>
              <a:t>Prompt Version Control</a:t>
            </a:r>
          </a:p>
        </p:txBody>
      </p:sp>
    </p:spTree>
    <p:extLst>
      <p:ext uri="{BB962C8B-B14F-4D97-AF65-F5344CB8AC3E}">
        <p14:creationId xmlns:p14="http://schemas.microsoft.com/office/powerpoint/2010/main" val="1786488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1EDC2-2744-45B1-979A-0DDD9DDC82E3}"/>
              </a:ext>
            </a:extLst>
          </p:cNvPr>
          <p:cNvSpPr>
            <a:spLocks noGrp="1"/>
          </p:cNvSpPr>
          <p:nvPr>
            <p:ph idx="1"/>
          </p:nvPr>
        </p:nvSpPr>
        <p:spPr>
          <a:xfrm>
            <a:off x="215520" y="762549"/>
            <a:ext cx="8640960" cy="3618401"/>
          </a:xfrm>
        </p:spPr>
        <p:txBody>
          <a:bodyPr/>
          <a:lstStyle/>
          <a:p>
            <a:r>
              <a:rPr lang="en-US" b="1" dirty="0"/>
              <a:t>Definition:</a:t>
            </a:r>
            <a:r>
              <a:rPr lang="en-US" dirty="0"/>
              <a:t> Managing what data/context the model receives.</a:t>
            </a:r>
            <a:br>
              <a:rPr lang="en-US" dirty="0"/>
            </a:br>
            <a:r>
              <a:rPr lang="en-US" b="1" dirty="0"/>
              <a:t>Example:</a:t>
            </a:r>
            <a:r>
              <a:rPr lang="en-US" dirty="0"/>
              <a:t> AI remembers previous user query (“them” = open bugs).</a:t>
            </a:r>
            <a:br>
              <a:rPr lang="en-US" dirty="0"/>
            </a:br>
            <a:r>
              <a:rPr lang="en-US" b="1" dirty="0"/>
              <a:t>Workflow:</a:t>
            </a:r>
            <a:endParaRPr lang="en-US" dirty="0"/>
          </a:p>
          <a:p>
            <a:r>
              <a:rPr lang="en-US" dirty="0"/>
              <a:t>Capture conversation history.</a:t>
            </a:r>
          </a:p>
          <a:p>
            <a:r>
              <a:rPr lang="en-US" dirty="0"/>
              <a:t>Fetch relevant data (RAG).</a:t>
            </a:r>
          </a:p>
          <a:p>
            <a:r>
              <a:rPr lang="en-US" dirty="0"/>
              <a:t>Pass structured context to AI.</a:t>
            </a:r>
          </a:p>
          <a:p>
            <a:endParaRPr lang="en-IN" dirty="0"/>
          </a:p>
        </p:txBody>
      </p:sp>
      <p:sp>
        <p:nvSpPr>
          <p:cNvPr id="3" name="Slide Number Placeholder 2">
            <a:extLst>
              <a:ext uri="{FF2B5EF4-FFF2-40B4-BE49-F238E27FC236}">
                <a16:creationId xmlns:a16="http://schemas.microsoft.com/office/drawing/2014/main" id="{9D22CBB4-D4D4-46C5-9D38-671E2E32DA23}"/>
              </a:ext>
            </a:extLst>
          </p:cNvPr>
          <p:cNvSpPr>
            <a:spLocks noGrp="1"/>
          </p:cNvSpPr>
          <p:nvPr>
            <p:ph type="sldNum" sz="quarter" idx="12"/>
          </p:nvPr>
        </p:nvSpPr>
        <p:spPr/>
        <p:txBody>
          <a:bodyPr/>
          <a:lstStyle/>
          <a:p>
            <a:fld id="{2FF7D0EC-F46E-48DE-9236-6C99BF310D9F}" type="slidenum">
              <a:rPr lang="en-IN" smtClean="0"/>
              <a:pPr/>
              <a:t>44</a:t>
            </a:fld>
            <a:endParaRPr lang="en-IN" dirty="0"/>
          </a:p>
        </p:txBody>
      </p:sp>
      <p:sp>
        <p:nvSpPr>
          <p:cNvPr id="4" name="Title 3">
            <a:extLst>
              <a:ext uri="{FF2B5EF4-FFF2-40B4-BE49-F238E27FC236}">
                <a16:creationId xmlns:a16="http://schemas.microsoft.com/office/drawing/2014/main" id="{2E1B6445-DCA7-4AA4-AFCD-E7434910B912}"/>
              </a:ext>
            </a:extLst>
          </p:cNvPr>
          <p:cNvSpPr>
            <a:spLocks noGrp="1"/>
          </p:cNvSpPr>
          <p:nvPr>
            <p:ph type="title"/>
          </p:nvPr>
        </p:nvSpPr>
        <p:spPr/>
        <p:txBody>
          <a:bodyPr/>
          <a:lstStyle/>
          <a:p>
            <a:r>
              <a:rPr lang="en-IN" b="1" dirty="0">
                <a:solidFill>
                  <a:srgbClr val="2C3EC6"/>
                </a:solidFill>
              </a:rPr>
              <a:t>Context Engineering</a:t>
            </a:r>
          </a:p>
        </p:txBody>
      </p:sp>
    </p:spTree>
    <p:extLst>
      <p:ext uri="{BB962C8B-B14F-4D97-AF65-F5344CB8AC3E}">
        <p14:creationId xmlns:p14="http://schemas.microsoft.com/office/powerpoint/2010/main" val="2417951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E0EFBF-271A-4707-BDB4-26524F93C425}"/>
              </a:ext>
            </a:extLst>
          </p:cNvPr>
          <p:cNvSpPr>
            <a:spLocks noGrp="1"/>
          </p:cNvSpPr>
          <p:nvPr>
            <p:ph idx="1"/>
          </p:nvPr>
        </p:nvSpPr>
        <p:spPr>
          <a:xfrm>
            <a:off x="251520" y="251681"/>
            <a:ext cx="8640960" cy="662720"/>
          </a:xfrm>
        </p:spPr>
        <p:txBody>
          <a:bodyPr/>
          <a:lstStyle/>
          <a:p>
            <a:pPr marL="0" indent="0">
              <a:buNone/>
            </a:pPr>
            <a:r>
              <a:rPr lang="en-IN" b="1" dirty="0"/>
              <a:t>Prompt Engineering vs Context Engineering</a:t>
            </a:r>
          </a:p>
        </p:txBody>
      </p:sp>
      <p:sp>
        <p:nvSpPr>
          <p:cNvPr id="3" name="Slide Number Placeholder 2">
            <a:extLst>
              <a:ext uri="{FF2B5EF4-FFF2-40B4-BE49-F238E27FC236}">
                <a16:creationId xmlns:a16="http://schemas.microsoft.com/office/drawing/2014/main" id="{FA6BA44A-8D70-4411-99F8-194E2C7BF9C5}"/>
              </a:ext>
            </a:extLst>
          </p:cNvPr>
          <p:cNvSpPr>
            <a:spLocks noGrp="1"/>
          </p:cNvSpPr>
          <p:nvPr>
            <p:ph type="sldNum" sz="quarter" idx="12"/>
          </p:nvPr>
        </p:nvSpPr>
        <p:spPr/>
        <p:txBody>
          <a:bodyPr/>
          <a:lstStyle/>
          <a:p>
            <a:fld id="{2FF7D0EC-F46E-48DE-9236-6C99BF310D9F}" type="slidenum">
              <a:rPr lang="en-IN" smtClean="0"/>
              <a:pPr/>
              <a:t>45</a:t>
            </a:fld>
            <a:endParaRPr lang="en-IN" dirty="0"/>
          </a:p>
        </p:txBody>
      </p:sp>
      <p:graphicFrame>
        <p:nvGraphicFramePr>
          <p:cNvPr id="11" name="Table 10">
            <a:extLst>
              <a:ext uri="{FF2B5EF4-FFF2-40B4-BE49-F238E27FC236}">
                <a16:creationId xmlns:a16="http://schemas.microsoft.com/office/drawing/2014/main" id="{69FF20B9-D2D4-4802-A40A-8E94E349CF51}"/>
              </a:ext>
            </a:extLst>
          </p:cNvPr>
          <p:cNvGraphicFramePr>
            <a:graphicFrameLocks noGrp="1"/>
          </p:cNvGraphicFramePr>
          <p:nvPr>
            <p:extLst/>
          </p:nvPr>
        </p:nvGraphicFramePr>
        <p:xfrm>
          <a:off x="420914" y="653144"/>
          <a:ext cx="8215086" cy="4273974"/>
        </p:xfrm>
        <a:graphic>
          <a:graphicData uri="http://schemas.openxmlformats.org/drawingml/2006/table">
            <a:tbl>
              <a:tblPr firstRow="1" firstCol="1" bandRow="1">
                <a:tableStyleId>{5C22544A-7EE6-4342-B048-85BDC9FD1C3A}</a:tableStyleId>
              </a:tblPr>
              <a:tblGrid>
                <a:gridCol w="1603829">
                  <a:extLst>
                    <a:ext uri="{9D8B030D-6E8A-4147-A177-3AD203B41FA5}">
                      <a16:colId xmlns:a16="http://schemas.microsoft.com/office/drawing/2014/main" val="468787999"/>
                    </a:ext>
                  </a:extLst>
                </a:gridCol>
                <a:gridCol w="3200400">
                  <a:extLst>
                    <a:ext uri="{9D8B030D-6E8A-4147-A177-3AD203B41FA5}">
                      <a16:colId xmlns:a16="http://schemas.microsoft.com/office/drawing/2014/main" val="2926590025"/>
                    </a:ext>
                  </a:extLst>
                </a:gridCol>
                <a:gridCol w="3410857">
                  <a:extLst>
                    <a:ext uri="{9D8B030D-6E8A-4147-A177-3AD203B41FA5}">
                      <a16:colId xmlns:a16="http://schemas.microsoft.com/office/drawing/2014/main" val="919947326"/>
                    </a:ext>
                  </a:extLst>
                </a:gridCol>
              </a:tblGrid>
              <a:tr h="217980">
                <a:tc>
                  <a:txBody>
                    <a:bodyPr/>
                    <a:lstStyle/>
                    <a:p>
                      <a:pPr algn="ctr">
                        <a:lnSpc>
                          <a:spcPct val="107000"/>
                        </a:lnSpc>
                        <a:spcAft>
                          <a:spcPts val="0"/>
                        </a:spcAft>
                      </a:pPr>
                      <a:r>
                        <a:rPr lang="en-IN" sz="1400" dirty="0">
                          <a:effectLst/>
                        </a:rPr>
                        <a:t>Aspect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gn="ctr">
                        <a:lnSpc>
                          <a:spcPct val="107000"/>
                        </a:lnSpc>
                        <a:spcAft>
                          <a:spcPts val="0"/>
                        </a:spcAft>
                      </a:pPr>
                      <a:r>
                        <a:rPr lang="en-IN" sz="1400">
                          <a:effectLst/>
                        </a:rPr>
                        <a:t>Prompt Engineering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gn="ctr">
                        <a:lnSpc>
                          <a:spcPct val="107000"/>
                        </a:lnSpc>
                        <a:spcAft>
                          <a:spcPts val="0"/>
                        </a:spcAft>
                      </a:pPr>
                      <a:r>
                        <a:rPr lang="en-IN" sz="1400">
                          <a:effectLst/>
                        </a:rPr>
                        <a:t>Context Engineering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2195911103"/>
                  </a:ext>
                </a:extLst>
              </a:tr>
              <a:tr h="1049017">
                <a:tc>
                  <a:txBody>
                    <a:bodyPr/>
                    <a:lstStyle/>
                    <a:p>
                      <a:pPr>
                        <a:lnSpc>
                          <a:spcPct val="107000"/>
                        </a:lnSpc>
                        <a:spcAft>
                          <a:spcPts val="0"/>
                        </a:spcAft>
                      </a:pPr>
                      <a:r>
                        <a:rPr lang="en-IN" sz="1400" dirty="0">
                          <a:effectLst/>
                        </a:rPr>
                        <a:t>Definition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Crafting clear and effective instructions (prompts) to get the desired response from an AI model.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Designing and structuring </a:t>
                      </a:r>
                      <a:r>
                        <a:rPr lang="en-IN" sz="1400" b="1" dirty="0">
                          <a:effectLst/>
                        </a:rPr>
                        <a:t>the surrounding information (context) </a:t>
                      </a:r>
                      <a:r>
                        <a:rPr lang="en-IN" sz="1400" dirty="0">
                          <a:effectLst/>
                        </a:rPr>
                        <a:t>the model sees, to improve accuracy and relevance.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4126380330"/>
                  </a:ext>
                </a:extLst>
              </a:tr>
              <a:tr h="425740">
                <a:tc>
                  <a:txBody>
                    <a:bodyPr/>
                    <a:lstStyle/>
                    <a:p>
                      <a:pPr>
                        <a:lnSpc>
                          <a:spcPct val="107000"/>
                        </a:lnSpc>
                        <a:spcAft>
                          <a:spcPts val="0"/>
                        </a:spcAft>
                      </a:pPr>
                      <a:r>
                        <a:rPr lang="en-IN" sz="1400">
                          <a:effectLst/>
                        </a:rPr>
                        <a:t>Focus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What you ask (the wording of the question).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a:effectLst/>
                        </a:rPr>
                        <a:t>What the model knows (extra background or data provided).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891591487"/>
                  </a:ext>
                </a:extLst>
              </a:tr>
              <a:tr h="1049017">
                <a:tc>
                  <a:txBody>
                    <a:bodyPr/>
                    <a:lstStyle/>
                    <a:p>
                      <a:pPr>
                        <a:lnSpc>
                          <a:spcPct val="107000"/>
                        </a:lnSpc>
                        <a:spcAft>
                          <a:spcPts val="0"/>
                        </a:spcAft>
                      </a:pPr>
                      <a:r>
                        <a:rPr lang="en-IN" sz="1400">
                          <a:effectLst/>
                        </a:rPr>
                        <a:t>Example (Database)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Prompt: “Write a SQL query to fetch top 5 employees by salary.”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Context: Provide the database schema first, then ask → “Based on this schema, write a SQL query to fetch top 5 employees by salary.”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1150358325"/>
                  </a:ext>
                </a:extLst>
              </a:tr>
              <a:tr h="841258">
                <a:tc>
                  <a:txBody>
                    <a:bodyPr/>
                    <a:lstStyle/>
                    <a:p>
                      <a:pPr>
                        <a:lnSpc>
                          <a:spcPct val="107000"/>
                        </a:lnSpc>
                        <a:spcAft>
                          <a:spcPts val="0"/>
                        </a:spcAft>
                      </a:pPr>
                      <a:r>
                        <a:rPr lang="en-IN" sz="1400">
                          <a:effectLst/>
                        </a:rPr>
                        <a:t>When Useful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Quick tasks, one-off instructions.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Complex workflows, business apps, or when AI needs history, rules, or knowledge base.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997637324"/>
                  </a:ext>
                </a:extLst>
              </a:tr>
              <a:tr h="633499">
                <a:tc>
                  <a:txBody>
                    <a:bodyPr/>
                    <a:lstStyle/>
                    <a:p>
                      <a:pPr>
                        <a:lnSpc>
                          <a:spcPct val="107000"/>
                        </a:lnSpc>
                        <a:spcAft>
                          <a:spcPts val="0"/>
                        </a:spcAft>
                      </a:pPr>
                      <a:r>
                        <a:rPr lang="en-IN" sz="1400">
                          <a:effectLst/>
                        </a:rPr>
                        <a:t>Outcome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a:effectLst/>
                        </a:rPr>
                        <a:t>AI gives output directly based on prompt.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AI uses both prompt + context → more accurate, tailored results.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2391514015"/>
                  </a:ext>
                </a:extLst>
              </a:tr>
            </a:tbl>
          </a:graphicData>
        </a:graphic>
      </p:graphicFrame>
    </p:spTree>
    <p:extLst>
      <p:ext uri="{BB962C8B-B14F-4D97-AF65-F5344CB8AC3E}">
        <p14:creationId xmlns:p14="http://schemas.microsoft.com/office/powerpoint/2010/main" val="3835808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07E34D-4327-4260-A3FE-0398CFA51CEE}"/>
              </a:ext>
            </a:extLst>
          </p:cNvPr>
          <p:cNvSpPr>
            <a:spLocks noGrp="1"/>
          </p:cNvSpPr>
          <p:nvPr>
            <p:ph idx="1"/>
          </p:nvPr>
        </p:nvSpPr>
        <p:spPr/>
        <p:txBody>
          <a:bodyPr>
            <a:normAutofit lnSpcReduction="10000"/>
          </a:bodyPr>
          <a:lstStyle/>
          <a:p>
            <a:pPr algn="just"/>
            <a:r>
              <a:rPr lang="en-US" dirty="0">
                <a:solidFill>
                  <a:schemeClr val="tx1"/>
                </a:solidFill>
              </a:rPr>
              <a:t>Vibe coding is less about writing every line of code and more about guiding AI tools with your vision and domain knowledge. It’s an iterative process of prompting, reviewing, and refining.</a:t>
            </a:r>
          </a:p>
          <a:p>
            <a:pPr marL="457200" indent="-457200" algn="just">
              <a:buFont typeface="+mj-lt"/>
              <a:buAutoNum type="arabicPeriod"/>
            </a:pPr>
            <a:r>
              <a:rPr lang="en-IN" b="1" dirty="0"/>
              <a:t>Conceptualize First</a:t>
            </a:r>
          </a:p>
          <a:p>
            <a:pPr marL="457200" indent="-457200" algn="just">
              <a:buFont typeface="+mj-lt"/>
              <a:buAutoNum type="arabicPeriod"/>
            </a:pPr>
            <a:r>
              <a:rPr lang="en-IN" b="1" dirty="0"/>
              <a:t>Domain Knowledge is Power</a:t>
            </a:r>
          </a:p>
          <a:p>
            <a:pPr marL="457200" indent="-457200" algn="just">
              <a:buFont typeface="+mj-lt"/>
              <a:buAutoNum type="arabicPeriod"/>
            </a:pPr>
            <a:r>
              <a:rPr lang="en-IN" b="1" dirty="0"/>
              <a:t>Iterative Development</a:t>
            </a:r>
          </a:p>
          <a:p>
            <a:pPr marL="457200" indent="-457200" algn="just">
              <a:buFont typeface="+mj-lt"/>
              <a:buAutoNum type="arabicPeriod"/>
            </a:pPr>
            <a:endParaRPr lang="en-IN" b="1" dirty="0">
              <a:solidFill>
                <a:schemeClr val="tx1"/>
              </a:solidFill>
            </a:endParaRPr>
          </a:p>
          <a:p>
            <a:pPr marL="0" indent="0" algn="just">
              <a:buNone/>
            </a:pPr>
            <a:r>
              <a:rPr lang="en-IN" dirty="0">
                <a:solidFill>
                  <a:schemeClr val="tx1"/>
                </a:solidFill>
                <a:hlinkClick r:id="rId2"/>
              </a:rPr>
              <a:t>https://docs.replit.com/tutorials/vibe-coding-101#the-vibe-coding-philosophy</a:t>
            </a:r>
            <a:endParaRPr lang="en-IN" dirty="0">
              <a:solidFill>
                <a:schemeClr val="tx1"/>
              </a:solidFill>
            </a:endParaRPr>
          </a:p>
          <a:p>
            <a:pPr marL="0" indent="0" algn="just">
              <a:buNone/>
            </a:pPr>
            <a:endParaRPr lang="en-IN" dirty="0">
              <a:solidFill>
                <a:schemeClr val="tx1"/>
              </a:solidFill>
            </a:endParaRPr>
          </a:p>
        </p:txBody>
      </p:sp>
      <p:sp>
        <p:nvSpPr>
          <p:cNvPr id="3" name="Slide Number Placeholder 2">
            <a:extLst>
              <a:ext uri="{FF2B5EF4-FFF2-40B4-BE49-F238E27FC236}">
                <a16:creationId xmlns:a16="http://schemas.microsoft.com/office/drawing/2014/main" id="{1737C620-0D3E-45C7-BFA9-A2123C391EFC}"/>
              </a:ext>
            </a:extLst>
          </p:cNvPr>
          <p:cNvSpPr>
            <a:spLocks noGrp="1"/>
          </p:cNvSpPr>
          <p:nvPr>
            <p:ph type="sldNum" sz="quarter" idx="12"/>
          </p:nvPr>
        </p:nvSpPr>
        <p:spPr/>
        <p:txBody>
          <a:bodyPr/>
          <a:lstStyle/>
          <a:p>
            <a:fld id="{2FF7D0EC-F46E-48DE-9236-6C99BF310D9F}" type="slidenum">
              <a:rPr lang="en-IN" smtClean="0"/>
              <a:pPr/>
              <a:t>46</a:t>
            </a:fld>
            <a:endParaRPr lang="en-IN" dirty="0"/>
          </a:p>
        </p:txBody>
      </p:sp>
      <p:sp>
        <p:nvSpPr>
          <p:cNvPr id="4" name="Title 3">
            <a:extLst>
              <a:ext uri="{FF2B5EF4-FFF2-40B4-BE49-F238E27FC236}">
                <a16:creationId xmlns:a16="http://schemas.microsoft.com/office/drawing/2014/main" id="{F52AD7C5-F8BE-4C44-9234-93D37BB41712}"/>
              </a:ext>
            </a:extLst>
          </p:cNvPr>
          <p:cNvSpPr>
            <a:spLocks noGrp="1"/>
          </p:cNvSpPr>
          <p:nvPr>
            <p:ph type="title"/>
          </p:nvPr>
        </p:nvSpPr>
        <p:spPr/>
        <p:txBody>
          <a:bodyPr/>
          <a:lstStyle/>
          <a:p>
            <a:r>
              <a:rPr lang="en-IN" b="1" dirty="0"/>
              <a:t>The vibe coding philosophy</a:t>
            </a:r>
            <a:endParaRPr lang="en-IN" dirty="0"/>
          </a:p>
        </p:txBody>
      </p:sp>
    </p:spTree>
    <p:extLst>
      <p:ext uri="{BB962C8B-B14F-4D97-AF65-F5344CB8AC3E}">
        <p14:creationId xmlns:p14="http://schemas.microsoft.com/office/powerpoint/2010/main" val="3432434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D05B7D-73B4-4DAC-9C53-31269AB0C477}"/>
              </a:ext>
            </a:extLst>
          </p:cNvPr>
          <p:cNvSpPr>
            <a:spLocks noGrp="1"/>
          </p:cNvSpPr>
          <p:nvPr>
            <p:ph idx="1"/>
          </p:nvPr>
        </p:nvSpPr>
        <p:spPr/>
        <p:txBody>
          <a:bodyPr/>
          <a:lstStyle/>
          <a:p>
            <a:r>
              <a:rPr lang="en-IN" dirty="0">
                <a:hlinkClick r:id="rId2"/>
              </a:rPr>
              <a:t>https://docs.replit.com/tutorials/effective-prompting</a:t>
            </a:r>
            <a:endParaRPr lang="en-IN" dirty="0"/>
          </a:p>
          <a:p>
            <a:pPr marL="0" indent="0">
              <a:buNone/>
            </a:pPr>
            <a:endParaRPr lang="en-US" dirty="0"/>
          </a:p>
          <a:p>
            <a:pPr marL="0" indent="0" algn="just">
              <a:buNone/>
            </a:pPr>
            <a:r>
              <a:rPr lang="en-US" dirty="0">
                <a:solidFill>
                  <a:schemeClr val="tx1"/>
                </a:solidFill>
              </a:rPr>
              <a:t>Clear, concise, and context-rich prompts are the foundation of effective vibe coding with </a:t>
            </a:r>
            <a:r>
              <a:rPr lang="en-US" dirty="0" err="1">
                <a:solidFill>
                  <a:schemeClr val="tx1"/>
                </a:solidFill>
              </a:rPr>
              <a:t>Replit</a:t>
            </a:r>
            <a:r>
              <a:rPr lang="en-US" dirty="0">
                <a:solidFill>
                  <a:schemeClr val="tx1"/>
                </a:solidFill>
              </a:rPr>
              <a:t> AI. Think of prompting as giving precise instructions to a very capable—but literal-minded—assistant like </a:t>
            </a:r>
            <a:r>
              <a:rPr lang="en-US" b="1" dirty="0" err="1">
                <a:solidFill>
                  <a:schemeClr val="tx1"/>
                </a:solidFill>
                <a:hlinkClick r:id="rId3">
                  <a:extLst>
                    <a:ext uri="{A12FA001-AC4F-418D-AE19-62706E023703}">
                      <ahyp:hlinkClr xmlns:ahyp="http://schemas.microsoft.com/office/drawing/2018/hyperlinkcolor" val="tx"/>
                    </a:ext>
                  </a:extLst>
                </a:hlinkClick>
              </a:rPr>
              <a:t>Replit</a:t>
            </a:r>
            <a:r>
              <a:rPr lang="en-US" b="1" dirty="0">
                <a:solidFill>
                  <a:schemeClr val="tx1"/>
                </a:solidFill>
                <a:hlinkClick r:id="rId3">
                  <a:extLst>
                    <a:ext uri="{A12FA001-AC4F-418D-AE19-62706E023703}">
                      <ahyp:hlinkClr xmlns:ahyp="http://schemas.microsoft.com/office/drawing/2018/hyperlinkcolor" val="tx"/>
                    </a:ext>
                  </a:extLst>
                </a:hlinkClick>
              </a:rPr>
              <a:t> Agent</a:t>
            </a:r>
            <a:r>
              <a:rPr lang="en-US" dirty="0">
                <a:solidFill>
                  <a:schemeClr val="tx1"/>
                </a:solidFill>
              </a:rPr>
              <a:t> or </a:t>
            </a:r>
            <a:r>
              <a:rPr lang="en-US" b="1" dirty="0" err="1">
                <a:solidFill>
                  <a:schemeClr val="tx1"/>
                </a:solidFill>
                <a:hlinkClick r:id="rId4">
                  <a:extLst>
                    <a:ext uri="{A12FA001-AC4F-418D-AE19-62706E023703}">
                      <ahyp:hlinkClr xmlns:ahyp="http://schemas.microsoft.com/office/drawing/2018/hyperlinkcolor" val="tx"/>
                    </a:ext>
                  </a:extLst>
                </a:hlinkClick>
              </a:rPr>
              <a:t>Replit</a:t>
            </a:r>
            <a:r>
              <a:rPr lang="en-US" b="1" dirty="0">
                <a:solidFill>
                  <a:schemeClr val="tx1"/>
                </a:solidFill>
                <a:hlinkClick r:id="rId4">
                  <a:extLst>
                    <a:ext uri="{A12FA001-AC4F-418D-AE19-62706E023703}">
                      <ahyp:hlinkClr xmlns:ahyp="http://schemas.microsoft.com/office/drawing/2018/hyperlinkcolor" val="tx"/>
                    </a:ext>
                  </a:extLst>
                </a:hlinkClick>
              </a:rPr>
              <a:t> Assistant</a:t>
            </a:r>
            <a:r>
              <a:rPr lang="en-US" dirty="0">
                <a:solidFill>
                  <a:schemeClr val="tx1"/>
                </a:solidFill>
              </a:rPr>
              <a:t>. Guiding these tools effectively helps you go from idea to app, fast.</a:t>
            </a:r>
            <a:endParaRPr lang="en-IN" dirty="0">
              <a:solidFill>
                <a:schemeClr val="tx1"/>
              </a:solidFill>
            </a:endParaRPr>
          </a:p>
        </p:txBody>
      </p:sp>
      <p:sp>
        <p:nvSpPr>
          <p:cNvPr id="3" name="Slide Number Placeholder 2">
            <a:extLst>
              <a:ext uri="{FF2B5EF4-FFF2-40B4-BE49-F238E27FC236}">
                <a16:creationId xmlns:a16="http://schemas.microsoft.com/office/drawing/2014/main" id="{946E7104-23E5-4D07-B4E6-35135850DDEA}"/>
              </a:ext>
            </a:extLst>
          </p:cNvPr>
          <p:cNvSpPr>
            <a:spLocks noGrp="1"/>
          </p:cNvSpPr>
          <p:nvPr>
            <p:ph type="sldNum" sz="quarter" idx="12"/>
          </p:nvPr>
        </p:nvSpPr>
        <p:spPr/>
        <p:txBody>
          <a:bodyPr/>
          <a:lstStyle/>
          <a:p>
            <a:fld id="{2FF7D0EC-F46E-48DE-9236-6C99BF310D9F}" type="slidenum">
              <a:rPr lang="en-IN" smtClean="0"/>
              <a:pPr/>
              <a:t>47</a:t>
            </a:fld>
            <a:endParaRPr lang="en-IN" dirty="0"/>
          </a:p>
        </p:txBody>
      </p:sp>
      <p:sp>
        <p:nvSpPr>
          <p:cNvPr id="4" name="Title 3">
            <a:extLst>
              <a:ext uri="{FF2B5EF4-FFF2-40B4-BE49-F238E27FC236}">
                <a16:creationId xmlns:a16="http://schemas.microsoft.com/office/drawing/2014/main" id="{2F60E693-DEC1-4BD4-B3DA-D1949A164D45}"/>
              </a:ext>
            </a:extLst>
          </p:cNvPr>
          <p:cNvSpPr>
            <a:spLocks noGrp="1"/>
          </p:cNvSpPr>
          <p:nvPr>
            <p:ph type="title"/>
          </p:nvPr>
        </p:nvSpPr>
        <p:spPr/>
        <p:txBody>
          <a:bodyPr/>
          <a:lstStyle/>
          <a:p>
            <a:br>
              <a:rPr lang="en-US" b="1" dirty="0"/>
            </a:br>
            <a:r>
              <a:rPr lang="en-US" b="1" dirty="0"/>
              <a:t>Efficient prompting with </a:t>
            </a:r>
            <a:r>
              <a:rPr lang="en-US" b="1" dirty="0" err="1"/>
              <a:t>Replit</a:t>
            </a:r>
            <a:r>
              <a:rPr lang="en-US" b="1" dirty="0"/>
              <a:t> AI</a:t>
            </a:r>
            <a:br>
              <a:rPr lang="en-US" b="1" dirty="0"/>
            </a:br>
            <a:endParaRPr lang="en-IN" dirty="0"/>
          </a:p>
        </p:txBody>
      </p:sp>
    </p:spTree>
    <p:extLst>
      <p:ext uri="{BB962C8B-B14F-4D97-AF65-F5344CB8AC3E}">
        <p14:creationId xmlns:p14="http://schemas.microsoft.com/office/powerpoint/2010/main" val="1173418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59139D-4DED-4C96-B898-E1852ABAAB51}"/>
              </a:ext>
            </a:extLst>
          </p:cNvPr>
          <p:cNvSpPr>
            <a:spLocks noGrp="1"/>
          </p:cNvSpPr>
          <p:nvPr>
            <p:ph idx="1"/>
          </p:nvPr>
        </p:nvSpPr>
        <p:spPr/>
        <p:txBody>
          <a:bodyPr>
            <a:normAutofit/>
          </a:bodyPr>
          <a:lstStyle/>
          <a:p>
            <a:r>
              <a:rPr lang="en-US" b="1" dirty="0"/>
              <a:t>Prompt 1: </a:t>
            </a:r>
            <a:r>
              <a:rPr lang="en-US" dirty="0"/>
              <a:t>write test cases for a shopping cart feature </a:t>
            </a:r>
          </a:p>
          <a:p>
            <a:r>
              <a:rPr lang="en-US" b="1" dirty="0"/>
              <a:t>Prompt 2: </a:t>
            </a:r>
            <a:r>
              <a:rPr lang="en-US" dirty="0"/>
              <a:t>Generate test cases for an ATM machine </a:t>
            </a:r>
          </a:p>
          <a:p>
            <a:r>
              <a:rPr lang="en-US" b="1" dirty="0"/>
              <a:t>Prompt 3: </a:t>
            </a:r>
            <a:r>
              <a:rPr lang="en-US" dirty="0"/>
              <a:t>Write a test automation script in selenium java for the following steps. 1) Open google.com 2) search for text selenium 3) click on search button 4) validate results. </a:t>
            </a:r>
          </a:p>
          <a:p>
            <a:endParaRPr lang="en-US" dirty="0"/>
          </a:p>
          <a:p>
            <a:r>
              <a:rPr lang="en-US" dirty="0"/>
              <a:t>Refer this file :- </a:t>
            </a:r>
            <a:r>
              <a:rPr lang="en-US" sz="1800" dirty="0"/>
              <a:t>C:\Training Data\Prompt Engineering </a:t>
            </a:r>
            <a:r>
              <a:rPr lang="en-US" sz="1800" dirty="0" err="1"/>
              <a:t>Training_updated</a:t>
            </a:r>
            <a:r>
              <a:rPr lang="en-US" sz="1800" dirty="0"/>
              <a:t>\Gen AI with Testing cases\3.Prompt+Engineering.docx</a:t>
            </a:r>
            <a:endParaRPr lang="en-US" dirty="0"/>
          </a:p>
          <a:p>
            <a:endParaRPr lang="en-US" dirty="0"/>
          </a:p>
          <a:p>
            <a:endParaRPr lang="en-IN" dirty="0"/>
          </a:p>
        </p:txBody>
      </p:sp>
      <p:sp>
        <p:nvSpPr>
          <p:cNvPr id="3" name="Slide Number Placeholder 2">
            <a:extLst>
              <a:ext uri="{FF2B5EF4-FFF2-40B4-BE49-F238E27FC236}">
                <a16:creationId xmlns:a16="http://schemas.microsoft.com/office/drawing/2014/main" id="{75D3A562-5208-49DB-A783-FD66C4C9E371}"/>
              </a:ext>
            </a:extLst>
          </p:cNvPr>
          <p:cNvSpPr>
            <a:spLocks noGrp="1"/>
          </p:cNvSpPr>
          <p:nvPr>
            <p:ph type="sldNum" sz="quarter" idx="12"/>
          </p:nvPr>
        </p:nvSpPr>
        <p:spPr/>
        <p:txBody>
          <a:bodyPr/>
          <a:lstStyle/>
          <a:p>
            <a:fld id="{2FF7D0EC-F46E-48DE-9236-6C99BF310D9F}" type="slidenum">
              <a:rPr lang="en-IN" smtClean="0"/>
              <a:pPr/>
              <a:t>48</a:t>
            </a:fld>
            <a:endParaRPr lang="en-IN" dirty="0"/>
          </a:p>
        </p:txBody>
      </p:sp>
      <p:sp>
        <p:nvSpPr>
          <p:cNvPr id="4" name="Title 3">
            <a:extLst>
              <a:ext uri="{FF2B5EF4-FFF2-40B4-BE49-F238E27FC236}">
                <a16:creationId xmlns:a16="http://schemas.microsoft.com/office/drawing/2014/main" id="{47D6319A-4A6E-40D4-9C6D-43E709DD2C64}"/>
              </a:ext>
            </a:extLst>
          </p:cNvPr>
          <p:cNvSpPr>
            <a:spLocks noGrp="1"/>
          </p:cNvSpPr>
          <p:nvPr>
            <p:ph type="title"/>
          </p:nvPr>
        </p:nvSpPr>
        <p:spPr/>
        <p:txBody>
          <a:bodyPr/>
          <a:lstStyle/>
          <a:p>
            <a:br>
              <a:rPr lang="en-IN" b="1" dirty="0"/>
            </a:br>
            <a:r>
              <a:rPr lang="en-IN" b="1" dirty="0"/>
              <a:t>Sample Prompts used: </a:t>
            </a:r>
            <a:br>
              <a:rPr lang="en-IN" dirty="0"/>
            </a:br>
            <a:endParaRPr lang="en-IN" dirty="0"/>
          </a:p>
        </p:txBody>
      </p:sp>
    </p:spTree>
    <p:extLst>
      <p:ext uri="{BB962C8B-B14F-4D97-AF65-F5344CB8AC3E}">
        <p14:creationId xmlns:p14="http://schemas.microsoft.com/office/powerpoint/2010/main" val="1891842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773871-AED6-4C49-B816-06992BF2C62A}"/>
              </a:ext>
            </a:extLst>
          </p:cNvPr>
          <p:cNvSpPr>
            <a:spLocks noGrp="1"/>
          </p:cNvSpPr>
          <p:nvPr>
            <p:ph type="sldNum" sz="quarter" idx="12"/>
          </p:nvPr>
        </p:nvSpPr>
        <p:spPr/>
        <p:txBody>
          <a:bodyPr/>
          <a:lstStyle/>
          <a:p>
            <a:fld id="{2FF7D0EC-F46E-48DE-9236-6C99BF310D9F}" type="slidenum">
              <a:rPr lang="en-IN" smtClean="0"/>
              <a:pPr/>
              <a:t>49</a:t>
            </a:fld>
            <a:endParaRPr lang="en-IN" dirty="0"/>
          </a:p>
        </p:txBody>
      </p:sp>
      <p:pic>
        <p:nvPicPr>
          <p:cNvPr id="5" name="Picture 4">
            <a:extLst>
              <a:ext uri="{FF2B5EF4-FFF2-40B4-BE49-F238E27FC236}">
                <a16:creationId xmlns:a16="http://schemas.microsoft.com/office/drawing/2014/main" id="{FD1DDEB5-1CE9-4420-A5D4-9CE2AE677BBF}"/>
              </a:ext>
            </a:extLst>
          </p:cNvPr>
          <p:cNvPicPr>
            <a:picLocks noChangeAspect="1"/>
          </p:cNvPicPr>
          <p:nvPr/>
        </p:nvPicPr>
        <p:blipFill>
          <a:blip r:embed="rId2"/>
          <a:stretch>
            <a:fillRect/>
          </a:stretch>
        </p:blipFill>
        <p:spPr>
          <a:xfrm>
            <a:off x="1521502" y="845777"/>
            <a:ext cx="6047698" cy="3751813"/>
          </a:xfrm>
          <a:prstGeom prst="rect">
            <a:avLst/>
          </a:prstGeom>
        </p:spPr>
      </p:pic>
    </p:spTree>
    <p:extLst>
      <p:ext uri="{BB962C8B-B14F-4D97-AF65-F5344CB8AC3E}">
        <p14:creationId xmlns:p14="http://schemas.microsoft.com/office/powerpoint/2010/main" val="1635414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01F087-DFBB-44FB-97FB-DEC14A2767C1}"/>
              </a:ext>
            </a:extLst>
          </p:cNvPr>
          <p:cNvSpPr>
            <a:spLocks noGrp="1"/>
          </p:cNvSpPr>
          <p:nvPr>
            <p:ph type="sldNum" sz="quarter" idx="12"/>
          </p:nvPr>
        </p:nvSpPr>
        <p:spPr/>
        <p:txBody>
          <a:bodyPr/>
          <a:lstStyle/>
          <a:p>
            <a:fld id="{2FF7D0EC-F46E-48DE-9236-6C99BF310D9F}" type="slidenum">
              <a:rPr lang="en-IN" smtClean="0"/>
              <a:pPr/>
              <a:t>5</a:t>
            </a:fld>
            <a:endParaRPr lang="en-IN" dirty="0"/>
          </a:p>
        </p:txBody>
      </p:sp>
      <p:sp>
        <p:nvSpPr>
          <p:cNvPr id="4" name="Title 3">
            <a:extLst>
              <a:ext uri="{FF2B5EF4-FFF2-40B4-BE49-F238E27FC236}">
                <a16:creationId xmlns:a16="http://schemas.microsoft.com/office/drawing/2014/main" id="{E17F7DE2-65E0-4EC8-B433-4B18A4512AC8}"/>
              </a:ext>
            </a:extLst>
          </p:cNvPr>
          <p:cNvSpPr>
            <a:spLocks noGrp="1"/>
          </p:cNvSpPr>
          <p:nvPr>
            <p:ph type="title"/>
          </p:nvPr>
        </p:nvSpPr>
        <p:spPr/>
        <p:txBody>
          <a:bodyPr/>
          <a:lstStyle/>
          <a:p>
            <a:r>
              <a:rPr lang="en-US" dirty="0"/>
              <a:t>Machine Learning (</a:t>
            </a:r>
            <a:r>
              <a:rPr lang="en-US" b="1" dirty="0">
                <a:solidFill>
                  <a:srgbClr val="2C3EC6"/>
                </a:solidFill>
              </a:rPr>
              <a:t>ML – Predictive AI</a:t>
            </a:r>
            <a:r>
              <a:rPr lang="en-US" dirty="0"/>
              <a:t>)</a:t>
            </a:r>
            <a:endParaRPr lang="en-IN" dirty="0"/>
          </a:p>
        </p:txBody>
      </p:sp>
      <p:sp>
        <p:nvSpPr>
          <p:cNvPr id="6" name="Rectangle 1">
            <a:extLst>
              <a:ext uri="{FF2B5EF4-FFF2-40B4-BE49-F238E27FC236}">
                <a16:creationId xmlns:a16="http://schemas.microsoft.com/office/drawing/2014/main" id="{DE0CD613-42B6-4320-A6EE-9857274C7A30}"/>
              </a:ext>
            </a:extLst>
          </p:cNvPr>
          <p:cNvSpPr>
            <a:spLocks noChangeArrowheads="1"/>
          </p:cNvSpPr>
          <p:nvPr/>
        </p:nvSpPr>
        <p:spPr bwMode="auto">
          <a:xfrm>
            <a:off x="164720" y="730724"/>
            <a:ext cx="808941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Machine Learning (ML)</a:t>
            </a:r>
            <a:r>
              <a:rPr kumimoji="0" lang="en-US" altLang="en-US" sz="1800" b="0" i="0" u="none" strike="noStrike" cap="none" normalizeH="0" baseline="0" dirty="0">
                <a:ln>
                  <a:noFill/>
                </a:ln>
                <a:solidFill>
                  <a:schemeClr val="tx1"/>
                </a:solidFill>
                <a:effectLst/>
              </a:rPr>
              <a:t> is a subset of AI that allows systems to learn from experience without explicit programming.</a:t>
            </a:r>
          </a:p>
          <a:p>
            <a:r>
              <a:rPr lang="en-IN" b="1" dirty="0"/>
              <a:t>🧠 Human Intelligence</a:t>
            </a:r>
            <a:r>
              <a:rPr lang="en-IN" dirty="0"/>
              <a:t> → (inspires) → </a:t>
            </a:r>
            <a:r>
              <a:rPr lang="en-IN" b="1" dirty="0"/>
              <a:t>🤖 Artificial Intelligence</a:t>
            </a:r>
            <a:endParaRPr lang="en-IN" dirty="0"/>
          </a:p>
          <a:p>
            <a:r>
              <a:rPr lang="en-IN" b="1" i="1" dirty="0">
                <a:solidFill>
                  <a:schemeClr val="accent2">
                    <a:lumMod val="60000"/>
                    <a:lumOff val="40000"/>
                  </a:schemeClr>
                </a:solidFill>
              </a:rPr>
              <a:t>(AI mimics human thinking, but in code!)</a:t>
            </a:r>
            <a:endParaRPr lang="en-IN" b="1" dirty="0">
              <a:solidFill>
                <a:schemeClr val="accent2">
                  <a:lumMod val="60000"/>
                  <a:lumOff val="40000"/>
                </a:schemeClr>
              </a:solidFill>
            </a:endParaRPr>
          </a:p>
          <a:p>
            <a:pPr marL="0" marR="0" lvl="0" indent="0" algn="just" defTabSz="914400" rtl="0" eaLnBrk="0" fontAlgn="base" latinLnBrk="0" hangingPunct="0">
              <a:lnSpc>
                <a:spcPct val="100000"/>
              </a:lnSpc>
              <a:spcBef>
                <a:spcPct val="0"/>
              </a:spcBef>
              <a:spcAft>
                <a:spcPct val="0"/>
              </a:spcAft>
              <a:buClrTx/>
              <a:buSzTx/>
              <a:tabLst/>
            </a:pPr>
            <a:endParaRPr lang="en-US" altLang="en-US" b="1" dirty="0">
              <a:solidFill>
                <a:srgbClr val="002060"/>
              </a:solidFill>
            </a:endParaRPr>
          </a:p>
          <a:p>
            <a:pPr algn="just" eaLnBrk="0" fontAlgn="base" hangingPunct="0">
              <a:spcBef>
                <a:spcPct val="0"/>
              </a:spcBef>
              <a:spcAft>
                <a:spcPct val="0"/>
              </a:spcAft>
            </a:pPr>
            <a:r>
              <a:rPr lang="en-IN" b="1" dirty="0">
                <a:solidFill>
                  <a:srgbClr val="002060"/>
                </a:solidFill>
              </a:rPr>
              <a:t>ML (Machine Learning) is the brain of AI</a:t>
            </a:r>
            <a:r>
              <a:rPr lang="en-IN" b="1" dirty="0"/>
              <a:t>—it learns from data to make predictions or decisions.</a:t>
            </a:r>
            <a:r>
              <a:rPr lang="en-IN" dirty="0"/>
              <a:t> </a:t>
            </a:r>
          </a:p>
          <a:p>
            <a:pPr algn="just" eaLnBrk="0" fontAlgn="base" hangingPunct="0">
              <a:spcBef>
                <a:spcPct val="0"/>
              </a:spcBef>
              <a:spcAft>
                <a:spcPct val="0"/>
              </a:spcAft>
            </a:pPr>
            <a:r>
              <a:rPr lang="en-IN" b="1" i="1" dirty="0">
                <a:solidFill>
                  <a:schemeClr val="accent2">
                    <a:lumMod val="60000"/>
                    <a:lumOff val="40000"/>
                  </a:schemeClr>
                </a:solidFill>
              </a:rPr>
              <a:t>"ML = AI's learning engine."</a:t>
            </a:r>
            <a:endParaRPr lang="en-IN" b="1" dirty="0">
              <a:solidFill>
                <a:schemeClr val="accent2">
                  <a:lumMod val="60000"/>
                  <a:lumOff val="40000"/>
                </a:schemeClr>
              </a:solidFill>
            </a:endParaRP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Focus</a:t>
            </a:r>
            <a:r>
              <a:rPr kumimoji="0" lang="en-US" altLang="en-US" sz="1800" b="0" i="0" u="none" strike="noStrike" cap="none" normalizeH="0" baseline="0" dirty="0">
                <a:ln>
                  <a:noFill/>
                </a:ln>
                <a:solidFill>
                  <a:schemeClr val="tx1"/>
                </a:solidFill>
                <a:effectLst/>
              </a:rPr>
              <a:t>: Develops algorithms to analyze data, identify patterns, and make decisions.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Learning</a:t>
            </a:r>
            <a:r>
              <a:rPr kumimoji="0" lang="en-US" altLang="en-US" sz="1800" b="0" i="0" u="none" strike="noStrike" cap="none" normalizeH="0" baseline="0" dirty="0">
                <a:ln>
                  <a:noFill/>
                </a:ln>
                <a:solidFill>
                  <a:schemeClr val="tx1"/>
                </a:solidFill>
                <a:effectLst/>
              </a:rPr>
              <a:t>: Improves performance over time using historical data.</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Applications</a:t>
            </a:r>
            <a:r>
              <a:rPr kumimoji="0" lang="en-US" altLang="en-US" sz="1800" b="0" i="0" u="none" strike="noStrike" cap="none" normalizeH="0" baseline="0" dirty="0">
                <a:ln>
                  <a:noFill/>
                </a:ln>
                <a:solidFill>
                  <a:schemeClr val="tx1"/>
                </a:solidFill>
                <a:effectLst/>
              </a:rPr>
              <a:t>: Recommendation systems, fraud detection, image recognition, predictive analytics.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699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B8F1AE-EDE3-4540-96F2-82677F3F1D2A}"/>
              </a:ext>
            </a:extLst>
          </p:cNvPr>
          <p:cNvSpPr>
            <a:spLocks noGrp="1"/>
          </p:cNvSpPr>
          <p:nvPr>
            <p:ph type="sldNum" sz="quarter" idx="12"/>
          </p:nvPr>
        </p:nvSpPr>
        <p:spPr/>
        <p:txBody>
          <a:bodyPr/>
          <a:lstStyle/>
          <a:p>
            <a:fld id="{2FF7D0EC-F46E-48DE-9236-6C99BF310D9F}" type="slidenum">
              <a:rPr lang="en-IN" smtClean="0"/>
              <a:pPr/>
              <a:t>50</a:t>
            </a:fld>
            <a:endParaRPr lang="en-IN" dirty="0"/>
          </a:p>
        </p:txBody>
      </p:sp>
      <p:pic>
        <p:nvPicPr>
          <p:cNvPr id="5" name="Picture 4">
            <a:extLst>
              <a:ext uri="{FF2B5EF4-FFF2-40B4-BE49-F238E27FC236}">
                <a16:creationId xmlns:a16="http://schemas.microsoft.com/office/drawing/2014/main" id="{63B772B7-1638-4DAE-9D79-8F276DC830BB}"/>
              </a:ext>
            </a:extLst>
          </p:cNvPr>
          <p:cNvPicPr>
            <a:picLocks noChangeAspect="1"/>
          </p:cNvPicPr>
          <p:nvPr/>
        </p:nvPicPr>
        <p:blipFill>
          <a:blip r:embed="rId2"/>
          <a:stretch>
            <a:fillRect/>
          </a:stretch>
        </p:blipFill>
        <p:spPr>
          <a:xfrm>
            <a:off x="290285" y="675900"/>
            <a:ext cx="8640960" cy="4193756"/>
          </a:xfrm>
          <a:prstGeom prst="rect">
            <a:avLst/>
          </a:prstGeom>
        </p:spPr>
      </p:pic>
    </p:spTree>
    <p:extLst>
      <p:ext uri="{BB962C8B-B14F-4D97-AF65-F5344CB8AC3E}">
        <p14:creationId xmlns:p14="http://schemas.microsoft.com/office/powerpoint/2010/main" val="2061124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12C046-53D7-4C70-892A-E796E745377F}"/>
              </a:ext>
            </a:extLst>
          </p:cNvPr>
          <p:cNvSpPr>
            <a:spLocks noGrp="1"/>
          </p:cNvSpPr>
          <p:nvPr>
            <p:ph type="sldNum" sz="quarter" idx="12"/>
          </p:nvPr>
        </p:nvSpPr>
        <p:spPr/>
        <p:txBody>
          <a:bodyPr/>
          <a:lstStyle/>
          <a:p>
            <a:fld id="{2FF7D0EC-F46E-48DE-9236-6C99BF310D9F}" type="slidenum">
              <a:rPr lang="en-IN" smtClean="0"/>
              <a:pPr/>
              <a:t>51</a:t>
            </a:fld>
            <a:endParaRPr lang="en-IN" dirty="0"/>
          </a:p>
        </p:txBody>
      </p:sp>
      <p:pic>
        <p:nvPicPr>
          <p:cNvPr id="5" name="Picture 4">
            <a:extLst>
              <a:ext uri="{FF2B5EF4-FFF2-40B4-BE49-F238E27FC236}">
                <a16:creationId xmlns:a16="http://schemas.microsoft.com/office/drawing/2014/main" id="{6D118E64-9D55-482D-B4B1-893D1C194F2C}"/>
              </a:ext>
            </a:extLst>
          </p:cNvPr>
          <p:cNvPicPr>
            <a:picLocks noChangeAspect="1"/>
          </p:cNvPicPr>
          <p:nvPr/>
        </p:nvPicPr>
        <p:blipFill>
          <a:blip r:embed="rId2"/>
          <a:stretch>
            <a:fillRect/>
          </a:stretch>
        </p:blipFill>
        <p:spPr>
          <a:xfrm>
            <a:off x="1417283" y="872135"/>
            <a:ext cx="6057574" cy="3885845"/>
          </a:xfrm>
          <a:prstGeom prst="rect">
            <a:avLst/>
          </a:prstGeom>
        </p:spPr>
      </p:pic>
    </p:spTree>
    <p:extLst>
      <p:ext uri="{BB962C8B-B14F-4D97-AF65-F5344CB8AC3E}">
        <p14:creationId xmlns:p14="http://schemas.microsoft.com/office/powerpoint/2010/main" val="1199698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D86A4C-8F20-4D85-A4A4-D7E576A14BE4}"/>
              </a:ext>
            </a:extLst>
          </p:cNvPr>
          <p:cNvSpPr>
            <a:spLocks noGrp="1"/>
          </p:cNvSpPr>
          <p:nvPr>
            <p:ph type="sldNum" sz="quarter" idx="12"/>
          </p:nvPr>
        </p:nvSpPr>
        <p:spPr/>
        <p:txBody>
          <a:bodyPr/>
          <a:lstStyle/>
          <a:p>
            <a:fld id="{2FF7D0EC-F46E-48DE-9236-6C99BF310D9F}" type="slidenum">
              <a:rPr lang="en-IN" smtClean="0"/>
              <a:pPr/>
              <a:t>52</a:t>
            </a:fld>
            <a:endParaRPr lang="en-IN" dirty="0"/>
          </a:p>
        </p:txBody>
      </p:sp>
      <p:pic>
        <p:nvPicPr>
          <p:cNvPr id="5" name="Picture 4">
            <a:extLst>
              <a:ext uri="{FF2B5EF4-FFF2-40B4-BE49-F238E27FC236}">
                <a16:creationId xmlns:a16="http://schemas.microsoft.com/office/drawing/2014/main" id="{47C6CB06-2C55-4E17-AF30-889267E3B313}"/>
              </a:ext>
            </a:extLst>
          </p:cNvPr>
          <p:cNvPicPr>
            <a:picLocks noChangeAspect="1"/>
          </p:cNvPicPr>
          <p:nvPr/>
        </p:nvPicPr>
        <p:blipFill>
          <a:blip r:embed="rId2"/>
          <a:stretch>
            <a:fillRect/>
          </a:stretch>
        </p:blipFill>
        <p:spPr>
          <a:xfrm>
            <a:off x="215520" y="623940"/>
            <a:ext cx="8294914" cy="4245716"/>
          </a:xfrm>
          <a:prstGeom prst="rect">
            <a:avLst/>
          </a:prstGeom>
        </p:spPr>
      </p:pic>
    </p:spTree>
    <p:extLst>
      <p:ext uri="{BB962C8B-B14F-4D97-AF65-F5344CB8AC3E}">
        <p14:creationId xmlns:p14="http://schemas.microsoft.com/office/powerpoint/2010/main" val="4023316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D251B9-9A9B-4215-9E57-9641898A2A0C}"/>
              </a:ext>
            </a:extLst>
          </p:cNvPr>
          <p:cNvSpPr>
            <a:spLocks noGrp="1"/>
          </p:cNvSpPr>
          <p:nvPr>
            <p:ph type="sldNum" sz="quarter" idx="12"/>
          </p:nvPr>
        </p:nvSpPr>
        <p:spPr/>
        <p:txBody>
          <a:bodyPr/>
          <a:lstStyle/>
          <a:p>
            <a:fld id="{2FF7D0EC-F46E-48DE-9236-6C99BF310D9F}" type="slidenum">
              <a:rPr lang="en-IN" smtClean="0"/>
              <a:pPr/>
              <a:t>53</a:t>
            </a:fld>
            <a:endParaRPr lang="en-IN" dirty="0"/>
          </a:p>
        </p:txBody>
      </p:sp>
      <p:sp>
        <p:nvSpPr>
          <p:cNvPr id="4" name="Title 3">
            <a:extLst>
              <a:ext uri="{FF2B5EF4-FFF2-40B4-BE49-F238E27FC236}">
                <a16:creationId xmlns:a16="http://schemas.microsoft.com/office/drawing/2014/main" id="{63527E21-F5A9-4EFC-9E48-80A1BD4C5859}"/>
              </a:ext>
            </a:extLst>
          </p:cNvPr>
          <p:cNvSpPr>
            <a:spLocks noGrp="1"/>
          </p:cNvSpPr>
          <p:nvPr>
            <p:ph type="title"/>
          </p:nvPr>
        </p:nvSpPr>
        <p:spPr/>
        <p:txBody>
          <a:bodyPr/>
          <a:lstStyle/>
          <a:p>
            <a:r>
              <a:rPr lang="en-IN" dirty="0"/>
              <a:t>AI Agents Use Cases</a:t>
            </a:r>
          </a:p>
        </p:txBody>
      </p:sp>
      <p:pic>
        <p:nvPicPr>
          <p:cNvPr id="5" name="Picture 4">
            <a:extLst>
              <a:ext uri="{FF2B5EF4-FFF2-40B4-BE49-F238E27FC236}">
                <a16:creationId xmlns:a16="http://schemas.microsoft.com/office/drawing/2014/main" id="{132C9726-9CCC-4340-9F92-ADA99D8D0AD2}"/>
              </a:ext>
            </a:extLst>
          </p:cNvPr>
          <p:cNvPicPr>
            <a:picLocks noChangeAspect="1"/>
          </p:cNvPicPr>
          <p:nvPr/>
        </p:nvPicPr>
        <p:blipFill>
          <a:blip r:embed="rId2"/>
          <a:stretch>
            <a:fillRect/>
          </a:stretch>
        </p:blipFill>
        <p:spPr>
          <a:xfrm>
            <a:off x="396660" y="1054022"/>
            <a:ext cx="8350679" cy="3035456"/>
          </a:xfrm>
          <a:prstGeom prst="rect">
            <a:avLst/>
          </a:prstGeom>
        </p:spPr>
      </p:pic>
    </p:spTree>
    <p:extLst>
      <p:ext uri="{BB962C8B-B14F-4D97-AF65-F5344CB8AC3E}">
        <p14:creationId xmlns:p14="http://schemas.microsoft.com/office/powerpoint/2010/main" val="4119754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60A51A-041A-42EF-AA98-F0839CBE02C3}"/>
              </a:ext>
            </a:extLst>
          </p:cNvPr>
          <p:cNvSpPr>
            <a:spLocks noGrp="1"/>
          </p:cNvSpPr>
          <p:nvPr>
            <p:ph type="sldNum" sz="quarter" idx="12"/>
          </p:nvPr>
        </p:nvSpPr>
        <p:spPr/>
        <p:txBody>
          <a:bodyPr/>
          <a:lstStyle/>
          <a:p>
            <a:fld id="{2FF7D0EC-F46E-48DE-9236-6C99BF310D9F}" type="slidenum">
              <a:rPr lang="en-IN" smtClean="0"/>
              <a:pPr/>
              <a:t>54</a:t>
            </a:fld>
            <a:endParaRPr lang="en-IN" dirty="0"/>
          </a:p>
        </p:txBody>
      </p:sp>
      <p:sp>
        <p:nvSpPr>
          <p:cNvPr id="4" name="Title 3">
            <a:extLst>
              <a:ext uri="{FF2B5EF4-FFF2-40B4-BE49-F238E27FC236}">
                <a16:creationId xmlns:a16="http://schemas.microsoft.com/office/drawing/2014/main" id="{686B57AB-C151-45BB-A3BE-47584873C6B4}"/>
              </a:ext>
            </a:extLst>
          </p:cNvPr>
          <p:cNvSpPr>
            <a:spLocks noGrp="1"/>
          </p:cNvSpPr>
          <p:nvPr>
            <p:ph type="title"/>
          </p:nvPr>
        </p:nvSpPr>
        <p:spPr/>
        <p:txBody>
          <a:bodyPr/>
          <a:lstStyle/>
          <a:p>
            <a:r>
              <a:rPr lang="en-IN" dirty="0"/>
              <a:t>Databricks AI Agents</a:t>
            </a:r>
          </a:p>
        </p:txBody>
      </p:sp>
      <p:pic>
        <p:nvPicPr>
          <p:cNvPr id="5" name="Picture 4">
            <a:extLst>
              <a:ext uri="{FF2B5EF4-FFF2-40B4-BE49-F238E27FC236}">
                <a16:creationId xmlns:a16="http://schemas.microsoft.com/office/drawing/2014/main" id="{6EF6433E-FB6A-47BF-B88A-392CB59EC373}"/>
              </a:ext>
            </a:extLst>
          </p:cNvPr>
          <p:cNvPicPr>
            <a:picLocks noChangeAspect="1"/>
          </p:cNvPicPr>
          <p:nvPr/>
        </p:nvPicPr>
        <p:blipFill>
          <a:blip r:embed="rId2"/>
          <a:stretch>
            <a:fillRect/>
          </a:stretch>
        </p:blipFill>
        <p:spPr>
          <a:xfrm>
            <a:off x="428412" y="1092124"/>
            <a:ext cx="8287176" cy="2959252"/>
          </a:xfrm>
          <a:prstGeom prst="rect">
            <a:avLst/>
          </a:prstGeom>
        </p:spPr>
      </p:pic>
    </p:spTree>
    <p:extLst>
      <p:ext uri="{BB962C8B-B14F-4D97-AF65-F5344CB8AC3E}">
        <p14:creationId xmlns:p14="http://schemas.microsoft.com/office/powerpoint/2010/main" val="1007817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214BE3-331D-4F3D-9251-8F7F0D861A37}"/>
              </a:ext>
            </a:extLst>
          </p:cNvPr>
          <p:cNvSpPr>
            <a:spLocks noGrp="1"/>
          </p:cNvSpPr>
          <p:nvPr>
            <p:ph type="sldNum" sz="quarter" idx="12"/>
          </p:nvPr>
        </p:nvSpPr>
        <p:spPr/>
        <p:txBody>
          <a:bodyPr/>
          <a:lstStyle/>
          <a:p>
            <a:fld id="{2FF7D0EC-F46E-48DE-9236-6C99BF310D9F}" type="slidenum">
              <a:rPr lang="en-IN" smtClean="0"/>
              <a:pPr/>
              <a:t>55</a:t>
            </a:fld>
            <a:endParaRPr lang="en-IN" dirty="0"/>
          </a:p>
        </p:txBody>
      </p:sp>
      <p:pic>
        <p:nvPicPr>
          <p:cNvPr id="5" name="Picture 4">
            <a:extLst>
              <a:ext uri="{FF2B5EF4-FFF2-40B4-BE49-F238E27FC236}">
                <a16:creationId xmlns:a16="http://schemas.microsoft.com/office/drawing/2014/main" id="{7EA9541D-5452-418B-872B-A5050ACFDCC1}"/>
              </a:ext>
            </a:extLst>
          </p:cNvPr>
          <p:cNvPicPr>
            <a:picLocks noChangeAspect="1"/>
          </p:cNvPicPr>
          <p:nvPr/>
        </p:nvPicPr>
        <p:blipFill>
          <a:blip r:embed="rId2"/>
          <a:stretch>
            <a:fillRect/>
          </a:stretch>
        </p:blipFill>
        <p:spPr>
          <a:xfrm>
            <a:off x="215520" y="674914"/>
            <a:ext cx="8224514" cy="3993380"/>
          </a:xfrm>
          <a:prstGeom prst="rect">
            <a:avLst/>
          </a:prstGeom>
        </p:spPr>
      </p:pic>
      <p:sp>
        <p:nvSpPr>
          <p:cNvPr id="6" name="Rectangle 5">
            <a:extLst>
              <a:ext uri="{FF2B5EF4-FFF2-40B4-BE49-F238E27FC236}">
                <a16:creationId xmlns:a16="http://schemas.microsoft.com/office/drawing/2014/main" id="{D83040E6-CAC4-4104-8704-7DBB4921D728}"/>
              </a:ext>
            </a:extLst>
          </p:cNvPr>
          <p:cNvSpPr/>
          <p:nvPr/>
        </p:nvSpPr>
        <p:spPr>
          <a:xfrm>
            <a:off x="5754914" y="4668294"/>
            <a:ext cx="2438400" cy="273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Chain-of-Thought</a:t>
            </a:r>
          </a:p>
        </p:txBody>
      </p:sp>
    </p:spTree>
    <p:extLst>
      <p:ext uri="{BB962C8B-B14F-4D97-AF65-F5344CB8AC3E}">
        <p14:creationId xmlns:p14="http://schemas.microsoft.com/office/powerpoint/2010/main" val="695565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1E66E7-B1EF-474B-88A3-9EA3DA6B8BBA}"/>
              </a:ext>
            </a:extLst>
          </p:cNvPr>
          <p:cNvSpPr>
            <a:spLocks noGrp="1"/>
          </p:cNvSpPr>
          <p:nvPr>
            <p:ph type="sldNum" sz="quarter" idx="12"/>
          </p:nvPr>
        </p:nvSpPr>
        <p:spPr/>
        <p:txBody>
          <a:bodyPr/>
          <a:lstStyle/>
          <a:p>
            <a:fld id="{2FF7D0EC-F46E-48DE-9236-6C99BF310D9F}" type="slidenum">
              <a:rPr lang="en-IN" smtClean="0"/>
              <a:pPr/>
              <a:t>56</a:t>
            </a:fld>
            <a:endParaRPr lang="en-IN" dirty="0"/>
          </a:p>
        </p:txBody>
      </p:sp>
      <p:pic>
        <p:nvPicPr>
          <p:cNvPr id="5" name="Picture 4">
            <a:extLst>
              <a:ext uri="{FF2B5EF4-FFF2-40B4-BE49-F238E27FC236}">
                <a16:creationId xmlns:a16="http://schemas.microsoft.com/office/drawing/2014/main" id="{026E8C83-9DE8-470A-B3DC-4E5C0C81A8C5}"/>
              </a:ext>
            </a:extLst>
          </p:cNvPr>
          <p:cNvPicPr>
            <a:picLocks noChangeAspect="1"/>
          </p:cNvPicPr>
          <p:nvPr/>
        </p:nvPicPr>
        <p:blipFill>
          <a:blip r:embed="rId2"/>
          <a:stretch>
            <a:fillRect/>
          </a:stretch>
        </p:blipFill>
        <p:spPr>
          <a:xfrm>
            <a:off x="409361" y="806359"/>
            <a:ext cx="8325278" cy="3758384"/>
          </a:xfrm>
          <a:prstGeom prst="rect">
            <a:avLst/>
          </a:prstGeom>
        </p:spPr>
      </p:pic>
    </p:spTree>
    <p:extLst>
      <p:ext uri="{BB962C8B-B14F-4D97-AF65-F5344CB8AC3E}">
        <p14:creationId xmlns:p14="http://schemas.microsoft.com/office/powerpoint/2010/main" val="654554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01FE2B-5799-41F0-B273-46D2A2720F42}"/>
              </a:ext>
            </a:extLst>
          </p:cNvPr>
          <p:cNvSpPr>
            <a:spLocks noGrp="1"/>
          </p:cNvSpPr>
          <p:nvPr>
            <p:ph type="sldNum" sz="quarter" idx="12"/>
          </p:nvPr>
        </p:nvSpPr>
        <p:spPr/>
        <p:txBody>
          <a:bodyPr/>
          <a:lstStyle/>
          <a:p>
            <a:fld id="{2FF7D0EC-F46E-48DE-9236-6C99BF310D9F}" type="slidenum">
              <a:rPr lang="en-IN" smtClean="0"/>
              <a:pPr/>
              <a:t>57</a:t>
            </a:fld>
            <a:endParaRPr lang="en-IN" dirty="0"/>
          </a:p>
        </p:txBody>
      </p:sp>
      <p:pic>
        <p:nvPicPr>
          <p:cNvPr id="5" name="Picture 4">
            <a:extLst>
              <a:ext uri="{FF2B5EF4-FFF2-40B4-BE49-F238E27FC236}">
                <a16:creationId xmlns:a16="http://schemas.microsoft.com/office/drawing/2014/main" id="{1FBAE582-82F6-426F-A5C9-4F82075E5E10}"/>
              </a:ext>
            </a:extLst>
          </p:cNvPr>
          <p:cNvPicPr>
            <a:picLocks noChangeAspect="1"/>
          </p:cNvPicPr>
          <p:nvPr/>
        </p:nvPicPr>
        <p:blipFill>
          <a:blip r:embed="rId2"/>
          <a:stretch>
            <a:fillRect/>
          </a:stretch>
        </p:blipFill>
        <p:spPr>
          <a:xfrm>
            <a:off x="326402" y="386014"/>
            <a:ext cx="8640960" cy="4659738"/>
          </a:xfrm>
          <a:prstGeom prst="rect">
            <a:avLst/>
          </a:prstGeom>
        </p:spPr>
      </p:pic>
    </p:spTree>
    <p:extLst>
      <p:ext uri="{BB962C8B-B14F-4D97-AF65-F5344CB8AC3E}">
        <p14:creationId xmlns:p14="http://schemas.microsoft.com/office/powerpoint/2010/main" val="3723916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BD153E-DDC5-4BC3-B620-6E1C5ACD23F4}"/>
              </a:ext>
            </a:extLst>
          </p:cNvPr>
          <p:cNvSpPr>
            <a:spLocks noGrp="1"/>
          </p:cNvSpPr>
          <p:nvPr>
            <p:ph type="sldNum" sz="quarter" idx="12"/>
          </p:nvPr>
        </p:nvSpPr>
        <p:spPr/>
        <p:txBody>
          <a:bodyPr/>
          <a:lstStyle/>
          <a:p>
            <a:fld id="{2FF7D0EC-F46E-48DE-9236-6C99BF310D9F}" type="slidenum">
              <a:rPr lang="en-IN" smtClean="0"/>
              <a:pPr/>
              <a:t>58</a:t>
            </a:fld>
            <a:endParaRPr lang="en-IN" dirty="0"/>
          </a:p>
        </p:txBody>
      </p:sp>
      <p:pic>
        <p:nvPicPr>
          <p:cNvPr id="5" name="Picture 4">
            <a:extLst>
              <a:ext uri="{FF2B5EF4-FFF2-40B4-BE49-F238E27FC236}">
                <a16:creationId xmlns:a16="http://schemas.microsoft.com/office/drawing/2014/main" id="{FFF4281F-5143-45DF-A0BE-F69309E1B4D8}"/>
              </a:ext>
            </a:extLst>
          </p:cNvPr>
          <p:cNvPicPr>
            <a:picLocks noChangeAspect="1"/>
          </p:cNvPicPr>
          <p:nvPr/>
        </p:nvPicPr>
        <p:blipFill>
          <a:blip r:embed="rId2"/>
          <a:stretch>
            <a:fillRect/>
          </a:stretch>
        </p:blipFill>
        <p:spPr>
          <a:xfrm>
            <a:off x="291880" y="701579"/>
            <a:ext cx="8560240" cy="3740342"/>
          </a:xfrm>
          <a:prstGeom prst="rect">
            <a:avLst/>
          </a:prstGeom>
        </p:spPr>
      </p:pic>
    </p:spTree>
    <p:extLst>
      <p:ext uri="{BB962C8B-B14F-4D97-AF65-F5344CB8AC3E}">
        <p14:creationId xmlns:p14="http://schemas.microsoft.com/office/powerpoint/2010/main" val="370440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CC417B-22C3-4CB9-9B4A-6397E2428065}"/>
              </a:ext>
            </a:extLst>
          </p:cNvPr>
          <p:cNvSpPr>
            <a:spLocks noGrp="1"/>
          </p:cNvSpPr>
          <p:nvPr>
            <p:ph type="sldNum" sz="quarter" idx="12"/>
          </p:nvPr>
        </p:nvSpPr>
        <p:spPr/>
        <p:txBody>
          <a:bodyPr/>
          <a:lstStyle/>
          <a:p>
            <a:fld id="{2FF7D0EC-F46E-48DE-9236-6C99BF310D9F}" type="slidenum">
              <a:rPr lang="en-IN" smtClean="0"/>
              <a:pPr/>
              <a:t>59</a:t>
            </a:fld>
            <a:endParaRPr lang="en-IN" dirty="0"/>
          </a:p>
        </p:txBody>
      </p:sp>
      <p:pic>
        <p:nvPicPr>
          <p:cNvPr id="5" name="Picture 4">
            <a:extLst>
              <a:ext uri="{FF2B5EF4-FFF2-40B4-BE49-F238E27FC236}">
                <a16:creationId xmlns:a16="http://schemas.microsoft.com/office/drawing/2014/main" id="{E20CCDD8-3849-48B8-96AA-CFBF809556A9}"/>
              </a:ext>
            </a:extLst>
          </p:cNvPr>
          <p:cNvPicPr>
            <a:picLocks noChangeAspect="1"/>
          </p:cNvPicPr>
          <p:nvPr/>
        </p:nvPicPr>
        <p:blipFill>
          <a:blip r:embed="rId2"/>
          <a:stretch>
            <a:fillRect/>
          </a:stretch>
        </p:blipFill>
        <p:spPr>
          <a:xfrm>
            <a:off x="0" y="328743"/>
            <a:ext cx="9144000" cy="4486014"/>
          </a:xfrm>
          <a:prstGeom prst="rect">
            <a:avLst/>
          </a:prstGeom>
        </p:spPr>
      </p:pic>
    </p:spTree>
    <p:extLst>
      <p:ext uri="{BB962C8B-B14F-4D97-AF65-F5344CB8AC3E}">
        <p14:creationId xmlns:p14="http://schemas.microsoft.com/office/powerpoint/2010/main" val="371646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D0D73F-78BF-4392-A396-222DB850DE02}"/>
              </a:ext>
            </a:extLst>
          </p:cNvPr>
          <p:cNvSpPr>
            <a:spLocks noGrp="1"/>
          </p:cNvSpPr>
          <p:nvPr>
            <p:ph idx="1"/>
          </p:nvPr>
        </p:nvSpPr>
        <p:spPr>
          <a:xfrm>
            <a:off x="251520" y="897565"/>
            <a:ext cx="8640960" cy="3725235"/>
          </a:xfrm>
        </p:spPr>
        <p:txBody>
          <a:bodyPr>
            <a:noAutofit/>
          </a:bodyPr>
          <a:lstStyle/>
          <a:p>
            <a:pPr marL="0" indent="0">
              <a:buNone/>
              <a:defRPr sz="1800"/>
            </a:pPr>
            <a:r>
              <a:rPr lang="en-US" sz="1800" b="1" dirty="0"/>
              <a:t>Purpose:</a:t>
            </a:r>
            <a:endParaRPr lang="en-US" sz="1800" dirty="0"/>
          </a:p>
          <a:p>
            <a:pPr>
              <a:buFont typeface="Wingdings" panose="05000000000000000000" pitchFamily="2" charset="2"/>
              <a:buChar char="Ø"/>
              <a:defRPr sz="1800"/>
            </a:pPr>
            <a:r>
              <a:rPr lang="en-US" sz="1800" dirty="0"/>
              <a:t>Uses </a:t>
            </a:r>
            <a:r>
              <a:rPr lang="en-US" sz="1800" b="1" dirty="0"/>
              <a:t>historical data</a:t>
            </a:r>
            <a:r>
              <a:rPr lang="en-US" sz="1800" dirty="0"/>
              <a:t> to </a:t>
            </a:r>
            <a:r>
              <a:rPr lang="en-US" sz="1800" b="1" dirty="0"/>
              <a:t>forecast or classify future outcomes</a:t>
            </a:r>
            <a:r>
              <a:rPr lang="en-US" sz="1800" dirty="0"/>
              <a:t>.</a:t>
            </a:r>
          </a:p>
          <a:p>
            <a:pPr marL="0" indent="0">
              <a:buNone/>
            </a:pPr>
            <a:r>
              <a:rPr lang="en-US" sz="1800" b="1" dirty="0"/>
              <a:t>How it works:</a:t>
            </a:r>
            <a:br>
              <a:rPr lang="en-US" sz="1800" dirty="0"/>
            </a:br>
            <a:r>
              <a:rPr lang="en-US" sz="1800" dirty="0"/>
              <a:t>Applies </a:t>
            </a:r>
            <a:r>
              <a:rPr lang="en-US" sz="1800" b="1" dirty="0"/>
              <a:t>machine learning models</a:t>
            </a:r>
            <a:r>
              <a:rPr lang="en-US" sz="1800" dirty="0"/>
              <a:t> (like regression, decision trees, or neural networks) to find patterns in data.</a:t>
            </a:r>
          </a:p>
          <a:p>
            <a:pPr marL="0" indent="0">
              <a:buNone/>
              <a:defRPr sz="1800"/>
            </a:pPr>
            <a:r>
              <a:rPr lang="en-US" sz="1800" dirty="0"/>
              <a:t>Example: Predict sprint delays using past velocity data.</a:t>
            </a:r>
          </a:p>
          <a:p>
            <a:pPr marL="0" indent="0">
              <a:buNone/>
              <a:defRPr sz="1800"/>
            </a:pPr>
            <a:r>
              <a:rPr lang="en-US" sz="1800" b="1" dirty="0">
                <a:solidFill>
                  <a:srgbClr val="2C3EC6"/>
                </a:solidFill>
              </a:rPr>
              <a:t>Workflow:</a:t>
            </a:r>
          </a:p>
          <a:p>
            <a:pPr>
              <a:defRPr sz="1800"/>
            </a:pPr>
            <a:r>
              <a:rPr lang="en-US" sz="1800" dirty="0"/>
              <a:t>1. Collect metrics</a:t>
            </a:r>
          </a:p>
          <a:p>
            <a:pPr>
              <a:defRPr sz="1800"/>
            </a:pPr>
            <a:r>
              <a:rPr lang="en-US" sz="1800" dirty="0"/>
              <a:t>2. Train ML model</a:t>
            </a:r>
          </a:p>
          <a:p>
            <a:pPr>
              <a:defRPr sz="1800"/>
            </a:pPr>
            <a:r>
              <a:rPr lang="en-US" sz="1800" dirty="0"/>
              <a:t>3. Predict delay</a:t>
            </a:r>
          </a:p>
          <a:p>
            <a:pPr>
              <a:defRPr sz="1800"/>
            </a:pPr>
            <a:r>
              <a:rPr lang="en-US" sz="1800" dirty="0"/>
              <a:t>4. Display alert</a:t>
            </a:r>
            <a:endParaRPr lang="en-IN" sz="1800" dirty="0"/>
          </a:p>
        </p:txBody>
      </p:sp>
      <p:sp>
        <p:nvSpPr>
          <p:cNvPr id="3" name="Slide Number Placeholder 2">
            <a:extLst>
              <a:ext uri="{FF2B5EF4-FFF2-40B4-BE49-F238E27FC236}">
                <a16:creationId xmlns:a16="http://schemas.microsoft.com/office/drawing/2014/main" id="{52E879AB-D107-432C-9813-458253CBEAE6}"/>
              </a:ext>
            </a:extLst>
          </p:cNvPr>
          <p:cNvSpPr>
            <a:spLocks noGrp="1"/>
          </p:cNvSpPr>
          <p:nvPr>
            <p:ph type="sldNum" sz="quarter" idx="12"/>
          </p:nvPr>
        </p:nvSpPr>
        <p:spPr/>
        <p:txBody>
          <a:bodyPr/>
          <a:lstStyle/>
          <a:p>
            <a:fld id="{2FF7D0EC-F46E-48DE-9236-6C99BF310D9F}" type="slidenum">
              <a:rPr lang="en-IN" smtClean="0"/>
              <a:pPr/>
              <a:t>6</a:t>
            </a:fld>
            <a:endParaRPr lang="en-IN" dirty="0"/>
          </a:p>
        </p:txBody>
      </p:sp>
      <p:sp>
        <p:nvSpPr>
          <p:cNvPr id="4" name="Title 3">
            <a:extLst>
              <a:ext uri="{FF2B5EF4-FFF2-40B4-BE49-F238E27FC236}">
                <a16:creationId xmlns:a16="http://schemas.microsoft.com/office/drawing/2014/main" id="{8CF7B2D2-B530-47B6-85EA-FEFE3298B4D7}"/>
              </a:ext>
            </a:extLst>
          </p:cNvPr>
          <p:cNvSpPr>
            <a:spLocks noGrp="1"/>
          </p:cNvSpPr>
          <p:nvPr>
            <p:ph type="title"/>
          </p:nvPr>
        </p:nvSpPr>
        <p:spPr/>
        <p:txBody>
          <a:bodyPr/>
          <a:lstStyle/>
          <a:p>
            <a:br>
              <a:rPr lang="en-US" dirty="0"/>
            </a:br>
            <a:r>
              <a:rPr lang="en-US" dirty="0"/>
              <a:t>ML Defines: </a:t>
            </a:r>
            <a:r>
              <a:rPr lang="en-US" b="1" dirty="0">
                <a:solidFill>
                  <a:srgbClr val="2C3EC6"/>
                </a:solidFill>
              </a:rPr>
              <a:t>Uses data to learn patterns and predict outcomes.</a:t>
            </a:r>
            <a:br>
              <a:rPr lang="en-US" b="1" dirty="0">
                <a:solidFill>
                  <a:srgbClr val="2C3EC6"/>
                </a:solidFill>
              </a:rPr>
            </a:br>
            <a:endParaRPr lang="en-IN" b="1" dirty="0">
              <a:solidFill>
                <a:srgbClr val="2C3EC6"/>
              </a:solidFill>
            </a:endParaRPr>
          </a:p>
        </p:txBody>
      </p:sp>
    </p:spTree>
    <p:extLst>
      <p:ext uri="{BB962C8B-B14F-4D97-AF65-F5344CB8AC3E}">
        <p14:creationId xmlns:p14="http://schemas.microsoft.com/office/powerpoint/2010/main" val="236081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A357B5-19ED-44B3-8551-DBC36D726F42}"/>
              </a:ext>
            </a:extLst>
          </p:cNvPr>
          <p:cNvSpPr>
            <a:spLocks noGrp="1"/>
          </p:cNvSpPr>
          <p:nvPr>
            <p:ph type="sldNum" sz="quarter" idx="12"/>
          </p:nvPr>
        </p:nvSpPr>
        <p:spPr/>
        <p:txBody>
          <a:bodyPr/>
          <a:lstStyle/>
          <a:p>
            <a:fld id="{2FF7D0EC-F46E-48DE-9236-6C99BF310D9F}" type="slidenum">
              <a:rPr lang="en-IN" smtClean="0"/>
              <a:pPr/>
              <a:t>60</a:t>
            </a:fld>
            <a:endParaRPr lang="en-IN" dirty="0"/>
          </a:p>
        </p:txBody>
      </p:sp>
      <p:pic>
        <p:nvPicPr>
          <p:cNvPr id="5" name="Picture 4">
            <a:extLst>
              <a:ext uri="{FF2B5EF4-FFF2-40B4-BE49-F238E27FC236}">
                <a16:creationId xmlns:a16="http://schemas.microsoft.com/office/drawing/2014/main" id="{0F51807D-1DA9-4D92-8047-15642194AA18}"/>
              </a:ext>
            </a:extLst>
          </p:cNvPr>
          <p:cNvPicPr>
            <a:picLocks noChangeAspect="1"/>
          </p:cNvPicPr>
          <p:nvPr/>
        </p:nvPicPr>
        <p:blipFill>
          <a:blip r:embed="rId2"/>
          <a:stretch>
            <a:fillRect/>
          </a:stretch>
        </p:blipFill>
        <p:spPr>
          <a:xfrm>
            <a:off x="215520" y="714906"/>
            <a:ext cx="8578620" cy="4001954"/>
          </a:xfrm>
          <a:prstGeom prst="rect">
            <a:avLst/>
          </a:prstGeom>
        </p:spPr>
      </p:pic>
    </p:spTree>
    <p:extLst>
      <p:ext uri="{BB962C8B-B14F-4D97-AF65-F5344CB8AC3E}">
        <p14:creationId xmlns:p14="http://schemas.microsoft.com/office/powerpoint/2010/main" val="3047188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DEB2E7-4797-4FCF-955F-6585653C9355}"/>
              </a:ext>
            </a:extLst>
          </p:cNvPr>
          <p:cNvSpPr>
            <a:spLocks noGrp="1"/>
          </p:cNvSpPr>
          <p:nvPr>
            <p:ph type="sldNum" sz="quarter" idx="12"/>
          </p:nvPr>
        </p:nvSpPr>
        <p:spPr/>
        <p:txBody>
          <a:bodyPr/>
          <a:lstStyle/>
          <a:p>
            <a:fld id="{2FF7D0EC-F46E-48DE-9236-6C99BF310D9F}" type="slidenum">
              <a:rPr lang="en-IN" smtClean="0"/>
              <a:pPr/>
              <a:t>61</a:t>
            </a:fld>
            <a:endParaRPr lang="en-IN" dirty="0"/>
          </a:p>
        </p:txBody>
      </p:sp>
      <p:pic>
        <p:nvPicPr>
          <p:cNvPr id="5" name="Picture 4">
            <a:extLst>
              <a:ext uri="{FF2B5EF4-FFF2-40B4-BE49-F238E27FC236}">
                <a16:creationId xmlns:a16="http://schemas.microsoft.com/office/drawing/2014/main" id="{D13E37F4-B89B-4036-8B04-EECC13BFC154}"/>
              </a:ext>
            </a:extLst>
          </p:cNvPr>
          <p:cNvPicPr>
            <a:picLocks noChangeAspect="1"/>
          </p:cNvPicPr>
          <p:nvPr/>
        </p:nvPicPr>
        <p:blipFill>
          <a:blip r:embed="rId2"/>
          <a:stretch>
            <a:fillRect/>
          </a:stretch>
        </p:blipFill>
        <p:spPr>
          <a:xfrm>
            <a:off x="286846" y="481270"/>
            <a:ext cx="8503878" cy="4180959"/>
          </a:xfrm>
          <a:prstGeom prst="rect">
            <a:avLst/>
          </a:prstGeom>
        </p:spPr>
      </p:pic>
    </p:spTree>
    <p:extLst>
      <p:ext uri="{BB962C8B-B14F-4D97-AF65-F5344CB8AC3E}">
        <p14:creationId xmlns:p14="http://schemas.microsoft.com/office/powerpoint/2010/main" val="3888780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D28EAA-2B15-46B1-9389-B3511BABB7C1}"/>
              </a:ext>
            </a:extLst>
          </p:cNvPr>
          <p:cNvSpPr>
            <a:spLocks noGrp="1"/>
          </p:cNvSpPr>
          <p:nvPr>
            <p:ph type="sldNum" sz="quarter" idx="12"/>
          </p:nvPr>
        </p:nvSpPr>
        <p:spPr/>
        <p:txBody>
          <a:bodyPr/>
          <a:lstStyle/>
          <a:p>
            <a:fld id="{2FF7D0EC-F46E-48DE-9236-6C99BF310D9F}" type="slidenum">
              <a:rPr lang="en-IN" smtClean="0"/>
              <a:pPr/>
              <a:t>62</a:t>
            </a:fld>
            <a:endParaRPr lang="en-IN" dirty="0"/>
          </a:p>
        </p:txBody>
      </p:sp>
      <p:pic>
        <p:nvPicPr>
          <p:cNvPr id="6" name="Picture 5">
            <a:extLst>
              <a:ext uri="{FF2B5EF4-FFF2-40B4-BE49-F238E27FC236}">
                <a16:creationId xmlns:a16="http://schemas.microsoft.com/office/drawing/2014/main" id="{A5E93F63-9117-4608-9845-1C68E4F7DF3D}"/>
              </a:ext>
            </a:extLst>
          </p:cNvPr>
          <p:cNvPicPr>
            <a:picLocks noChangeAspect="1"/>
          </p:cNvPicPr>
          <p:nvPr/>
        </p:nvPicPr>
        <p:blipFill>
          <a:blip r:embed="rId2"/>
          <a:stretch>
            <a:fillRect/>
          </a:stretch>
        </p:blipFill>
        <p:spPr>
          <a:xfrm>
            <a:off x="180410" y="616857"/>
            <a:ext cx="8610314" cy="4179994"/>
          </a:xfrm>
          <a:prstGeom prst="rect">
            <a:avLst/>
          </a:prstGeom>
        </p:spPr>
      </p:pic>
    </p:spTree>
    <p:extLst>
      <p:ext uri="{BB962C8B-B14F-4D97-AF65-F5344CB8AC3E}">
        <p14:creationId xmlns:p14="http://schemas.microsoft.com/office/powerpoint/2010/main" val="3881236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990447-7C7E-42CF-8DF8-150315957AE2}"/>
              </a:ext>
            </a:extLst>
          </p:cNvPr>
          <p:cNvSpPr>
            <a:spLocks noGrp="1"/>
          </p:cNvSpPr>
          <p:nvPr>
            <p:ph type="sldNum" sz="quarter" idx="12"/>
          </p:nvPr>
        </p:nvSpPr>
        <p:spPr/>
        <p:txBody>
          <a:bodyPr/>
          <a:lstStyle/>
          <a:p>
            <a:fld id="{2FF7D0EC-F46E-48DE-9236-6C99BF310D9F}" type="slidenum">
              <a:rPr lang="en-IN" smtClean="0"/>
              <a:pPr/>
              <a:t>63</a:t>
            </a:fld>
            <a:endParaRPr lang="en-IN" dirty="0"/>
          </a:p>
        </p:txBody>
      </p:sp>
      <p:pic>
        <p:nvPicPr>
          <p:cNvPr id="5" name="Picture 4">
            <a:extLst>
              <a:ext uri="{FF2B5EF4-FFF2-40B4-BE49-F238E27FC236}">
                <a16:creationId xmlns:a16="http://schemas.microsoft.com/office/drawing/2014/main" id="{5C320A03-6737-43E9-99E9-E01244F1DE14}"/>
              </a:ext>
            </a:extLst>
          </p:cNvPr>
          <p:cNvPicPr>
            <a:picLocks noChangeAspect="1"/>
          </p:cNvPicPr>
          <p:nvPr/>
        </p:nvPicPr>
        <p:blipFill>
          <a:blip r:embed="rId2"/>
          <a:stretch>
            <a:fillRect/>
          </a:stretch>
        </p:blipFill>
        <p:spPr>
          <a:xfrm>
            <a:off x="475342" y="370440"/>
            <a:ext cx="8062686" cy="4402620"/>
          </a:xfrm>
          <a:prstGeom prst="rect">
            <a:avLst/>
          </a:prstGeom>
        </p:spPr>
      </p:pic>
      <p:sp>
        <p:nvSpPr>
          <p:cNvPr id="6" name="TextBox 5">
            <a:extLst>
              <a:ext uri="{FF2B5EF4-FFF2-40B4-BE49-F238E27FC236}">
                <a16:creationId xmlns:a16="http://schemas.microsoft.com/office/drawing/2014/main" id="{B311C34D-F6D2-42E0-8AF0-34076D898C7A}"/>
              </a:ext>
            </a:extLst>
          </p:cNvPr>
          <p:cNvSpPr txBox="1"/>
          <p:nvPr/>
        </p:nvSpPr>
        <p:spPr>
          <a:xfrm>
            <a:off x="703943" y="131183"/>
            <a:ext cx="3722914" cy="369332"/>
          </a:xfrm>
          <a:prstGeom prst="rect">
            <a:avLst/>
          </a:prstGeom>
          <a:noFill/>
        </p:spPr>
        <p:txBody>
          <a:bodyPr wrap="square" rtlCol="0">
            <a:spAutoFit/>
          </a:bodyPr>
          <a:lstStyle/>
          <a:p>
            <a:r>
              <a:rPr lang="en-IN" dirty="0"/>
              <a:t>Chain of Thought</a:t>
            </a:r>
          </a:p>
        </p:txBody>
      </p:sp>
    </p:spTree>
    <p:extLst>
      <p:ext uri="{BB962C8B-B14F-4D97-AF65-F5344CB8AC3E}">
        <p14:creationId xmlns:p14="http://schemas.microsoft.com/office/powerpoint/2010/main" val="2763883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57BAC6-134D-477A-A573-41BB4AFD87A7}"/>
              </a:ext>
            </a:extLst>
          </p:cNvPr>
          <p:cNvSpPr>
            <a:spLocks noGrp="1"/>
          </p:cNvSpPr>
          <p:nvPr>
            <p:ph type="sldNum" sz="quarter" idx="12"/>
          </p:nvPr>
        </p:nvSpPr>
        <p:spPr/>
        <p:txBody>
          <a:bodyPr/>
          <a:lstStyle/>
          <a:p>
            <a:fld id="{2FF7D0EC-F46E-48DE-9236-6C99BF310D9F}" type="slidenum">
              <a:rPr lang="en-IN" smtClean="0"/>
              <a:pPr/>
              <a:t>64</a:t>
            </a:fld>
            <a:endParaRPr lang="en-IN" dirty="0"/>
          </a:p>
        </p:txBody>
      </p:sp>
      <p:pic>
        <p:nvPicPr>
          <p:cNvPr id="5" name="Picture 4">
            <a:extLst>
              <a:ext uri="{FF2B5EF4-FFF2-40B4-BE49-F238E27FC236}">
                <a16:creationId xmlns:a16="http://schemas.microsoft.com/office/drawing/2014/main" id="{FCE16CAE-29B6-49AB-989E-752A0B365722}"/>
              </a:ext>
            </a:extLst>
          </p:cNvPr>
          <p:cNvPicPr>
            <a:picLocks noChangeAspect="1"/>
          </p:cNvPicPr>
          <p:nvPr/>
        </p:nvPicPr>
        <p:blipFill>
          <a:blip r:embed="rId2"/>
          <a:stretch>
            <a:fillRect/>
          </a:stretch>
        </p:blipFill>
        <p:spPr>
          <a:xfrm>
            <a:off x="696685" y="469935"/>
            <a:ext cx="7971676" cy="3906121"/>
          </a:xfrm>
          <a:prstGeom prst="rect">
            <a:avLst/>
          </a:prstGeom>
        </p:spPr>
      </p:pic>
    </p:spTree>
    <p:extLst>
      <p:ext uri="{BB962C8B-B14F-4D97-AF65-F5344CB8AC3E}">
        <p14:creationId xmlns:p14="http://schemas.microsoft.com/office/powerpoint/2010/main" val="2208080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0D1BBC-196D-4774-A0D4-844873A187E6}"/>
              </a:ext>
            </a:extLst>
          </p:cNvPr>
          <p:cNvSpPr>
            <a:spLocks noGrp="1"/>
          </p:cNvSpPr>
          <p:nvPr>
            <p:ph idx="1"/>
          </p:nvPr>
        </p:nvSpPr>
        <p:spPr/>
        <p:txBody>
          <a:bodyPr/>
          <a:lstStyle/>
          <a:p>
            <a:r>
              <a:rPr lang="en-IN" dirty="0"/>
              <a:t>Prompt:- How many R’s are there in the word ‘Strawberry’</a:t>
            </a:r>
          </a:p>
          <a:p>
            <a:r>
              <a:rPr lang="en-IN" dirty="0"/>
              <a:t>System prompt – remember to think step by step </a:t>
            </a:r>
            <a:r>
              <a:rPr lang="en-IN" dirty="0" err="1"/>
              <a:t>fefore</a:t>
            </a:r>
            <a:r>
              <a:rPr lang="en-IN" dirty="0"/>
              <a:t> providing answer </a:t>
            </a:r>
          </a:p>
          <a:p>
            <a:r>
              <a:rPr lang="en-IN" dirty="0"/>
              <a:t>And again ask same question as </a:t>
            </a:r>
          </a:p>
          <a:p>
            <a:r>
              <a:rPr lang="en-IN" dirty="0"/>
              <a:t>Prompt:- How many R’s are there in the word ‘Strawberry’</a:t>
            </a:r>
          </a:p>
          <a:p>
            <a:r>
              <a:rPr lang="en-IN" dirty="0"/>
              <a:t>So </a:t>
            </a:r>
            <a:r>
              <a:rPr lang="en-IN" dirty="0" err="1"/>
              <a:t>Llam</a:t>
            </a:r>
            <a:r>
              <a:rPr lang="en-IN" dirty="0"/>
              <a:t> 4 maverick model gives you 3 R as correct answer.</a:t>
            </a:r>
          </a:p>
        </p:txBody>
      </p:sp>
      <p:sp>
        <p:nvSpPr>
          <p:cNvPr id="3" name="Slide Number Placeholder 2">
            <a:extLst>
              <a:ext uri="{FF2B5EF4-FFF2-40B4-BE49-F238E27FC236}">
                <a16:creationId xmlns:a16="http://schemas.microsoft.com/office/drawing/2014/main" id="{3C96DC56-881B-4747-8985-47431DD40564}"/>
              </a:ext>
            </a:extLst>
          </p:cNvPr>
          <p:cNvSpPr>
            <a:spLocks noGrp="1"/>
          </p:cNvSpPr>
          <p:nvPr>
            <p:ph type="sldNum" sz="quarter" idx="12"/>
          </p:nvPr>
        </p:nvSpPr>
        <p:spPr/>
        <p:txBody>
          <a:bodyPr/>
          <a:lstStyle/>
          <a:p>
            <a:fld id="{2FF7D0EC-F46E-48DE-9236-6C99BF310D9F}" type="slidenum">
              <a:rPr lang="en-IN" smtClean="0"/>
              <a:pPr/>
              <a:t>65</a:t>
            </a:fld>
            <a:endParaRPr lang="en-IN" dirty="0"/>
          </a:p>
        </p:txBody>
      </p:sp>
      <p:sp>
        <p:nvSpPr>
          <p:cNvPr id="4" name="Title 3">
            <a:extLst>
              <a:ext uri="{FF2B5EF4-FFF2-40B4-BE49-F238E27FC236}">
                <a16:creationId xmlns:a16="http://schemas.microsoft.com/office/drawing/2014/main" id="{651FCEA5-66C0-458B-895B-4F9574C7D28A}"/>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37300313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6B7630-99A8-4C3B-910B-FDB340A1B9FC}"/>
              </a:ext>
            </a:extLst>
          </p:cNvPr>
          <p:cNvSpPr>
            <a:spLocks noGrp="1"/>
          </p:cNvSpPr>
          <p:nvPr>
            <p:ph type="sldNum" sz="quarter" idx="12"/>
          </p:nvPr>
        </p:nvSpPr>
        <p:spPr/>
        <p:txBody>
          <a:bodyPr/>
          <a:lstStyle/>
          <a:p>
            <a:fld id="{2FF7D0EC-F46E-48DE-9236-6C99BF310D9F}" type="slidenum">
              <a:rPr lang="en-IN" smtClean="0"/>
              <a:pPr/>
              <a:t>66</a:t>
            </a:fld>
            <a:endParaRPr lang="en-IN" dirty="0"/>
          </a:p>
        </p:txBody>
      </p:sp>
      <p:pic>
        <p:nvPicPr>
          <p:cNvPr id="5" name="Picture 4">
            <a:extLst>
              <a:ext uri="{FF2B5EF4-FFF2-40B4-BE49-F238E27FC236}">
                <a16:creationId xmlns:a16="http://schemas.microsoft.com/office/drawing/2014/main" id="{33E0EBB8-79B2-4A3A-A07E-314BC5B6FF30}"/>
              </a:ext>
            </a:extLst>
          </p:cNvPr>
          <p:cNvPicPr>
            <a:picLocks noChangeAspect="1"/>
          </p:cNvPicPr>
          <p:nvPr/>
        </p:nvPicPr>
        <p:blipFill>
          <a:blip r:embed="rId2"/>
          <a:stretch>
            <a:fillRect/>
          </a:stretch>
        </p:blipFill>
        <p:spPr>
          <a:xfrm>
            <a:off x="672735" y="615854"/>
            <a:ext cx="7639443" cy="4057859"/>
          </a:xfrm>
          <a:prstGeom prst="rect">
            <a:avLst/>
          </a:prstGeom>
        </p:spPr>
      </p:pic>
    </p:spTree>
    <p:extLst>
      <p:ext uri="{BB962C8B-B14F-4D97-AF65-F5344CB8AC3E}">
        <p14:creationId xmlns:p14="http://schemas.microsoft.com/office/powerpoint/2010/main" val="3604396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F9DB9B-1C58-4EEA-ACE3-FB9404E0E7B4}"/>
              </a:ext>
            </a:extLst>
          </p:cNvPr>
          <p:cNvSpPr>
            <a:spLocks noGrp="1"/>
          </p:cNvSpPr>
          <p:nvPr>
            <p:ph type="sldNum" sz="quarter" idx="12"/>
          </p:nvPr>
        </p:nvSpPr>
        <p:spPr/>
        <p:txBody>
          <a:bodyPr/>
          <a:lstStyle/>
          <a:p>
            <a:fld id="{2FF7D0EC-F46E-48DE-9236-6C99BF310D9F}" type="slidenum">
              <a:rPr lang="en-IN" smtClean="0"/>
              <a:pPr/>
              <a:t>67</a:t>
            </a:fld>
            <a:endParaRPr lang="en-IN" dirty="0"/>
          </a:p>
        </p:txBody>
      </p:sp>
      <p:pic>
        <p:nvPicPr>
          <p:cNvPr id="5" name="Picture 4">
            <a:extLst>
              <a:ext uri="{FF2B5EF4-FFF2-40B4-BE49-F238E27FC236}">
                <a16:creationId xmlns:a16="http://schemas.microsoft.com/office/drawing/2014/main" id="{F7AFC917-EFC7-4E7F-8803-53D2A8BF95BA}"/>
              </a:ext>
            </a:extLst>
          </p:cNvPr>
          <p:cNvPicPr>
            <a:picLocks noChangeAspect="1"/>
          </p:cNvPicPr>
          <p:nvPr/>
        </p:nvPicPr>
        <p:blipFill>
          <a:blip r:embed="rId2"/>
          <a:stretch>
            <a:fillRect/>
          </a:stretch>
        </p:blipFill>
        <p:spPr>
          <a:xfrm>
            <a:off x="215519" y="622094"/>
            <a:ext cx="8478538" cy="4420961"/>
          </a:xfrm>
          <a:prstGeom prst="rect">
            <a:avLst/>
          </a:prstGeom>
        </p:spPr>
      </p:pic>
    </p:spTree>
    <p:extLst>
      <p:ext uri="{BB962C8B-B14F-4D97-AF65-F5344CB8AC3E}">
        <p14:creationId xmlns:p14="http://schemas.microsoft.com/office/powerpoint/2010/main" val="26414551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15305E-8362-4C75-9F47-CC8C4DE261B2}"/>
              </a:ext>
            </a:extLst>
          </p:cNvPr>
          <p:cNvSpPr>
            <a:spLocks noGrp="1"/>
          </p:cNvSpPr>
          <p:nvPr>
            <p:ph type="sldNum" sz="quarter" idx="12"/>
          </p:nvPr>
        </p:nvSpPr>
        <p:spPr/>
        <p:txBody>
          <a:bodyPr/>
          <a:lstStyle/>
          <a:p>
            <a:fld id="{2FF7D0EC-F46E-48DE-9236-6C99BF310D9F}" type="slidenum">
              <a:rPr lang="en-IN" smtClean="0"/>
              <a:pPr/>
              <a:t>68</a:t>
            </a:fld>
            <a:endParaRPr lang="en-IN" dirty="0"/>
          </a:p>
        </p:txBody>
      </p:sp>
      <p:pic>
        <p:nvPicPr>
          <p:cNvPr id="5" name="Picture 4">
            <a:extLst>
              <a:ext uri="{FF2B5EF4-FFF2-40B4-BE49-F238E27FC236}">
                <a16:creationId xmlns:a16="http://schemas.microsoft.com/office/drawing/2014/main" id="{139BEDDB-D050-4F77-B135-B639C8FDBDBE}"/>
              </a:ext>
            </a:extLst>
          </p:cNvPr>
          <p:cNvPicPr>
            <a:picLocks noChangeAspect="1"/>
          </p:cNvPicPr>
          <p:nvPr/>
        </p:nvPicPr>
        <p:blipFill>
          <a:blip r:embed="rId2"/>
          <a:stretch>
            <a:fillRect/>
          </a:stretch>
        </p:blipFill>
        <p:spPr>
          <a:xfrm>
            <a:off x="348343" y="517357"/>
            <a:ext cx="8284928" cy="4108785"/>
          </a:xfrm>
          <a:prstGeom prst="rect">
            <a:avLst/>
          </a:prstGeom>
        </p:spPr>
      </p:pic>
    </p:spTree>
    <p:extLst>
      <p:ext uri="{BB962C8B-B14F-4D97-AF65-F5344CB8AC3E}">
        <p14:creationId xmlns:p14="http://schemas.microsoft.com/office/powerpoint/2010/main" val="21323855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5F7AC4-79D3-4822-A730-D0FB22988EE0}"/>
              </a:ext>
            </a:extLst>
          </p:cNvPr>
          <p:cNvSpPr>
            <a:spLocks noGrp="1"/>
          </p:cNvSpPr>
          <p:nvPr>
            <p:ph type="sldNum" sz="quarter" idx="12"/>
          </p:nvPr>
        </p:nvSpPr>
        <p:spPr/>
        <p:txBody>
          <a:bodyPr/>
          <a:lstStyle/>
          <a:p>
            <a:fld id="{2FF7D0EC-F46E-48DE-9236-6C99BF310D9F}" type="slidenum">
              <a:rPr lang="en-IN" smtClean="0"/>
              <a:pPr/>
              <a:t>69</a:t>
            </a:fld>
            <a:endParaRPr lang="en-IN" dirty="0"/>
          </a:p>
        </p:txBody>
      </p:sp>
      <p:pic>
        <p:nvPicPr>
          <p:cNvPr id="5" name="Picture 4">
            <a:extLst>
              <a:ext uri="{FF2B5EF4-FFF2-40B4-BE49-F238E27FC236}">
                <a16:creationId xmlns:a16="http://schemas.microsoft.com/office/drawing/2014/main" id="{D911C0A7-BA8F-41AE-A2B9-C6A41DA1E7A3}"/>
              </a:ext>
            </a:extLst>
          </p:cNvPr>
          <p:cNvPicPr>
            <a:picLocks noChangeAspect="1"/>
          </p:cNvPicPr>
          <p:nvPr/>
        </p:nvPicPr>
        <p:blipFill>
          <a:blip r:embed="rId2"/>
          <a:stretch>
            <a:fillRect/>
          </a:stretch>
        </p:blipFill>
        <p:spPr>
          <a:xfrm>
            <a:off x="279838" y="496207"/>
            <a:ext cx="8510886" cy="4151086"/>
          </a:xfrm>
          <a:prstGeom prst="rect">
            <a:avLst/>
          </a:prstGeom>
        </p:spPr>
      </p:pic>
    </p:spTree>
    <p:extLst>
      <p:ext uri="{BB962C8B-B14F-4D97-AF65-F5344CB8AC3E}">
        <p14:creationId xmlns:p14="http://schemas.microsoft.com/office/powerpoint/2010/main" val="2868083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FEE5BD-F832-49DF-85F8-E6B267988B35}"/>
              </a:ext>
            </a:extLst>
          </p:cNvPr>
          <p:cNvSpPr>
            <a:spLocks noGrp="1"/>
          </p:cNvSpPr>
          <p:nvPr>
            <p:ph idx="1"/>
          </p:nvPr>
        </p:nvSpPr>
        <p:spPr>
          <a:xfrm>
            <a:off x="251520" y="971847"/>
            <a:ext cx="8640960" cy="1744035"/>
          </a:xfrm>
        </p:spPr>
        <p:txBody>
          <a:bodyPr>
            <a:normAutofit lnSpcReduction="10000"/>
          </a:bodyPr>
          <a:lstStyle/>
          <a:p>
            <a:pPr marL="0" indent="0">
              <a:buNone/>
            </a:pPr>
            <a:r>
              <a:rPr lang="en-US" sz="1800" b="1" dirty="0"/>
              <a:t>Example (IT Software Development):</a:t>
            </a:r>
            <a:endParaRPr lang="en-US" sz="1800" dirty="0"/>
          </a:p>
          <a:p>
            <a:r>
              <a:rPr lang="en-US" sz="1800" dirty="0"/>
              <a:t>In a </a:t>
            </a:r>
            <a:r>
              <a:rPr lang="en-US" sz="1800" b="1" dirty="0"/>
              <a:t>bug tracking system</a:t>
            </a:r>
            <a:r>
              <a:rPr lang="en-US" sz="1800" dirty="0"/>
              <a:t>, Predictive AI analyzes past issues to </a:t>
            </a:r>
            <a:r>
              <a:rPr lang="en-US" sz="1800" b="1" dirty="0"/>
              <a:t>predict which new module is most likely to have defects</a:t>
            </a:r>
            <a:r>
              <a:rPr lang="en-US" sz="1800" dirty="0"/>
              <a:t>.</a:t>
            </a:r>
          </a:p>
          <a:p>
            <a:r>
              <a:rPr lang="en-US" sz="1800" dirty="0"/>
              <a:t>Predicts </a:t>
            </a:r>
            <a:r>
              <a:rPr lang="en-US" sz="1800" b="1" dirty="0"/>
              <a:t>defect-prone modules</a:t>
            </a:r>
            <a:r>
              <a:rPr lang="en-US" sz="1800" dirty="0"/>
              <a:t> before release.</a:t>
            </a:r>
          </a:p>
          <a:p>
            <a:r>
              <a:rPr lang="en-US" sz="1800" dirty="0"/>
              <a:t>In </a:t>
            </a:r>
            <a:r>
              <a:rPr lang="en-US" sz="1800" b="1" dirty="0"/>
              <a:t>DevOps</a:t>
            </a:r>
            <a:r>
              <a:rPr lang="en-US" sz="1800" dirty="0"/>
              <a:t>, Forecasts </a:t>
            </a:r>
            <a:r>
              <a:rPr lang="en-US" sz="1800" b="1" dirty="0"/>
              <a:t>system downtime or performance degradation</a:t>
            </a:r>
            <a:r>
              <a:rPr lang="en-US" sz="1800" dirty="0"/>
              <a:t> based on server logs.</a:t>
            </a:r>
            <a:endParaRPr lang="en-IN" dirty="0"/>
          </a:p>
        </p:txBody>
      </p:sp>
      <p:sp>
        <p:nvSpPr>
          <p:cNvPr id="3" name="Slide Number Placeholder 2">
            <a:extLst>
              <a:ext uri="{FF2B5EF4-FFF2-40B4-BE49-F238E27FC236}">
                <a16:creationId xmlns:a16="http://schemas.microsoft.com/office/drawing/2014/main" id="{FD70CF1B-59AB-4623-B8A3-4408909545AB}"/>
              </a:ext>
            </a:extLst>
          </p:cNvPr>
          <p:cNvSpPr>
            <a:spLocks noGrp="1"/>
          </p:cNvSpPr>
          <p:nvPr>
            <p:ph type="sldNum" sz="quarter" idx="12"/>
          </p:nvPr>
        </p:nvSpPr>
        <p:spPr/>
        <p:txBody>
          <a:bodyPr/>
          <a:lstStyle/>
          <a:p>
            <a:fld id="{2FF7D0EC-F46E-48DE-9236-6C99BF310D9F}" type="slidenum">
              <a:rPr lang="en-IN" smtClean="0"/>
              <a:pPr/>
              <a:t>7</a:t>
            </a:fld>
            <a:endParaRPr lang="en-IN" dirty="0"/>
          </a:p>
        </p:txBody>
      </p:sp>
      <p:sp>
        <p:nvSpPr>
          <p:cNvPr id="4" name="Title 3">
            <a:extLst>
              <a:ext uri="{FF2B5EF4-FFF2-40B4-BE49-F238E27FC236}">
                <a16:creationId xmlns:a16="http://schemas.microsoft.com/office/drawing/2014/main" id="{1A4A9D74-1A36-4C19-8544-F52AE4044443}"/>
              </a:ext>
            </a:extLst>
          </p:cNvPr>
          <p:cNvSpPr>
            <a:spLocks noGrp="1"/>
          </p:cNvSpPr>
          <p:nvPr>
            <p:ph type="title"/>
          </p:nvPr>
        </p:nvSpPr>
        <p:spPr/>
        <p:txBody>
          <a:bodyPr/>
          <a:lstStyle/>
          <a:p>
            <a:r>
              <a:rPr lang="en-US" dirty="0"/>
              <a:t>Machine Learning (</a:t>
            </a:r>
            <a:r>
              <a:rPr lang="en-US" b="1" dirty="0">
                <a:solidFill>
                  <a:srgbClr val="2C3EC6"/>
                </a:solidFill>
              </a:rPr>
              <a:t>ML – Predictive AI</a:t>
            </a:r>
            <a:r>
              <a:rPr lang="en-US" dirty="0"/>
              <a:t>)</a:t>
            </a:r>
            <a:endParaRPr lang="en-IN" dirty="0"/>
          </a:p>
        </p:txBody>
      </p:sp>
    </p:spTree>
    <p:extLst>
      <p:ext uri="{BB962C8B-B14F-4D97-AF65-F5344CB8AC3E}">
        <p14:creationId xmlns:p14="http://schemas.microsoft.com/office/powerpoint/2010/main" val="1224677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8B7098-AEDF-4939-A1DD-55D02DBC6AF3}"/>
              </a:ext>
            </a:extLst>
          </p:cNvPr>
          <p:cNvSpPr>
            <a:spLocks noGrp="1"/>
          </p:cNvSpPr>
          <p:nvPr>
            <p:ph type="sldNum" sz="quarter" idx="12"/>
          </p:nvPr>
        </p:nvSpPr>
        <p:spPr/>
        <p:txBody>
          <a:bodyPr/>
          <a:lstStyle/>
          <a:p>
            <a:fld id="{2FF7D0EC-F46E-48DE-9236-6C99BF310D9F}" type="slidenum">
              <a:rPr lang="en-IN" smtClean="0"/>
              <a:pPr/>
              <a:t>70</a:t>
            </a:fld>
            <a:endParaRPr lang="en-IN" dirty="0"/>
          </a:p>
        </p:txBody>
      </p:sp>
      <p:sp>
        <p:nvSpPr>
          <p:cNvPr id="4" name="Title 3">
            <a:extLst>
              <a:ext uri="{FF2B5EF4-FFF2-40B4-BE49-F238E27FC236}">
                <a16:creationId xmlns:a16="http://schemas.microsoft.com/office/drawing/2014/main" id="{FB966BEA-AE1C-450A-A24B-E35C7890DAE8}"/>
              </a:ext>
            </a:extLst>
          </p:cNvPr>
          <p:cNvSpPr>
            <a:spLocks noGrp="1"/>
          </p:cNvSpPr>
          <p:nvPr>
            <p:ph type="title"/>
          </p:nvPr>
        </p:nvSpPr>
        <p:spPr/>
        <p:txBody>
          <a:bodyPr/>
          <a:lstStyle/>
          <a:p>
            <a:r>
              <a:rPr lang="en-IN" dirty="0"/>
              <a:t>Building Agents with Databricks –Productionizing Agents</a:t>
            </a:r>
          </a:p>
        </p:txBody>
      </p:sp>
      <p:pic>
        <p:nvPicPr>
          <p:cNvPr id="5" name="Picture 4">
            <a:extLst>
              <a:ext uri="{FF2B5EF4-FFF2-40B4-BE49-F238E27FC236}">
                <a16:creationId xmlns:a16="http://schemas.microsoft.com/office/drawing/2014/main" id="{B37606C7-6634-494A-A2D8-38E323986A0B}"/>
              </a:ext>
            </a:extLst>
          </p:cNvPr>
          <p:cNvPicPr>
            <a:picLocks noChangeAspect="1"/>
          </p:cNvPicPr>
          <p:nvPr/>
        </p:nvPicPr>
        <p:blipFill>
          <a:blip r:embed="rId2"/>
          <a:stretch>
            <a:fillRect/>
          </a:stretch>
        </p:blipFill>
        <p:spPr>
          <a:xfrm>
            <a:off x="323631" y="568222"/>
            <a:ext cx="8496737" cy="4007056"/>
          </a:xfrm>
          <a:prstGeom prst="rect">
            <a:avLst/>
          </a:prstGeom>
        </p:spPr>
      </p:pic>
    </p:spTree>
    <p:extLst>
      <p:ext uri="{BB962C8B-B14F-4D97-AF65-F5344CB8AC3E}">
        <p14:creationId xmlns:p14="http://schemas.microsoft.com/office/powerpoint/2010/main" val="2855087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EEFB02-A241-412A-880B-EB266ADBCB67}"/>
              </a:ext>
            </a:extLst>
          </p:cNvPr>
          <p:cNvSpPr>
            <a:spLocks noGrp="1"/>
          </p:cNvSpPr>
          <p:nvPr>
            <p:ph type="sldNum" sz="quarter" idx="12"/>
          </p:nvPr>
        </p:nvSpPr>
        <p:spPr/>
        <p:txBody>
          <a:bodyPr/>
          <a:lstStyle/>
          <a:p>
            <a:fld id="{2FF7D0EC-F46E-48DE-9236-6C99BF310D9F}" type="slidenum">
              <a:rPr lang="en-IN" smtClean="0"/>
              <a:pPr/>
              <a:t>71</a:t>
            </a:fld>
            <a:endParaRPr lang="en-IN" dirty="0"/>
          </a:p>
        </p:txBody>
      </p:sp>
      <p:pic>
        <p:nvPicPr>
          <p:cNvPr id="6" name="Picture 5">
            <a:extLst>
              <a:ext uri="{FF2B5EF4-FFF2-40B4-BE49-F238E27FC236}">
                <a16:creationId xmlns:a16="http://schemas.microsoft.com/office/drawing/2014/main" id="{ADF9B93F-5D31-4520-BF13-DA5D456E853B}"/>
              </a:ext>
            </a:extLst>
          </p:cNvPr>
          <p:cNvPicPr>
            <a:picLocks noChangeAspect="1"/>
          </p:cNvPicPr>
          <p:nvPr/>
        </p:nvPicPr>
        <p:blipFill>
          <a:blip r:embed="rId2"/>
          <a:stretch>
            <a:fillRect/>
          </a:stretch>
        </p:blipFill>
        <p:spPr>
          <a:xfrm>
            <a:off x="215520" y="457201"/>
            <a:ext cx="8640960" cy="4299202"/>
          </a:xfrm>
          <a:prstGeom prst="rect">
            <a:avLst/>
          </a:prstGeom>
        </p:spPr>
      </p:pic>
    </p:spTree>
    <p:extLst>
      <p:ext uri="{BB962C8B-B14F-4D97-AF65-F5344CB8AC3E}">
        <p14:creationId xmlns:p14="http://schemas.microsoft.com/office/powerpoint/2010/main" val="3935698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CBB7F7-37F5-492B-9641-A1CAB2F296B1}"/>
              </a:ext>
            </a:extLst>
          </p:cNvPr>
          <p:cNvSpPr>
            <a:spLocks noGrp="1"/>
          </p:cNvSpPr>
          <p:nvPr>
            <p:ph type="sldNum" sz="quarter" idx="12"/>
          </p:nvPr>
        </p:nvSpPr>
        <p:spPr/>
        <p:txBody>
          <a:bodyPr/>
          <a:lstStyle/>
          <a:p>
            <a:fld id="{2FF7D0EC-F46E-48DE-9236-6C99BF310D9F}" type="slidenum">
              <a:rPr lang="en-IN" smtClean="0"/>
              <a:pPr/>
              <a:t>72</a:t>
            </a:fld>
            <a:endParaRPr lang="en-IN" dirty="0"/>
          </a:p>
        </p:txBody>
      </p:sp>
      <p:pic>
        <p:nvPicPr>
          <p:cNvPr id="5" name="Picture 4">
            <a:extLst>
              <a:ext uri="{FF2B5EF4-FFF2-40B4-BE49-F238E27FC236}">
                <a16:creationId xmlns:a16="http://schemas.microsoft.com/office/drawing/2014/main" id="{712E89E5-399F-4CD3-A0ED-24AC0038D1A9}"/>
              </a:ext>
            </a:extLst>
          </p:cNvPr>
          <p:cNvPicPr>
            <a:picLocks noChangeAspect="1"/>
          </p:cNvPicPr>
          <p:nvPr/>
        </p:nvPicPr>
        <p:blipFill>
          <a:blip r:embed="rId2"/>
          <a:stretch>
            <a:fillRect/>
          </a:stretch>
        </p:blipFill>
        <p:spPr>
          <a:xfrm>
            <a:off x="358558" y="695228"/>
            <a:ext cx="8426883" cy="3753043"/>
          </a:xfrm>
          <a:prstGeom prst="rect">
            <a:avLst/>
          </a:prstGeom>
        </p:spPr>
      </p:pic>
    </p:spTree>
    <p:extLst>
      <p:ext uri="{BB962C8B-B14F-4D97-AF65-F5344CB8AC3E}">
        <p14:creationId xmlns:p14="http://schemas.microsoft.com/office/powerpoint/2010/main" val="362799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472090-3CA4-4CDD-A8EA-4F8091AECC3F}"/>
              </a:ext>
            </a:extLst>
          </p:cNvPr>
          <p:cNvSpPr>
            <a:spLocks noGrp="1"/>
          </p:cNvSpPr>
          <p:nvPr>
            <p:ph type="sldNum" sz="quarter" idx="12"/>
          </p:nvPr>
        </p:nvSpPr>
        <p:spPr/>
        <p:txBody>
          <a:bodyPr/>
          <a:lstStyle/>
          <a:p>
            <a:fld id="{2FF7D0EC-F46E-48DE-9236-6C99BF310D9F}" type="slidenum">
              <a:rPr lang="en-IN" smtClean="0"/>
              <a:pPr/>
              <a:t>73</a:t>
            </a:fld>
            <a:endParaRPr lang="en-IN" dirty="0"/>
          </a:p>
        </p:txBody>
      </p:sp>
      <p:pic>
        <p:nvPicPr>
          <p:cNvPr id="5" name="Picture 4">
            <a:extLst>
              <a:ext uri="{FF2B5EF4-FFF2-40B4-BE49-F238E27FC236}">
                <a16:creationId xmlns:a16="http://schemas.microsoft.com/office/drawing/2014/main" id="{A5268210-6A97-4850-BFE9-8B81CFC7E9DD}"/>
              </a:ext>
            </a:extLst>
          </p:cNvPr>
          <p:cNvPicPr>
            <a:picLocks noChangeAspect="1"/>
          </p:cNvPicPr>
          <p:nvPr/>
        </p:nvPicPr>
        <p:blipFill>
          <a:blip r:embed="rId2"/>
          <a:stretch>
            <a:fillRect/>
          </a:stretch>
        </p:blipFill>
        <p:spPr>
          <a:xfrm>
            <a:off x="201716" y="123371"/>
            <a:ext cx="8659255" cy="4151086"/>
          </a:xfrm>
          <a:prstGeom prst="rect">
            <a:avLst/>
          </a:prstGeom>
        </p:spPr>
      </p:pic>
      <p:sp>
        <p:nvSpPr>
          <p:cNvPr id="6" name="Rectangle 5">
            <a:extLst>
              <a:ext uri="{FF2B5EF4-FFF2-40B4-BE49-F238E27FC236}">
                <a16:creationId xmlns:a16="http://schemas.microsoft.com/office/drawing/2014/main" id="{1C238C72-7B31-4FD0-8A63-5F3A6FA16363}"/>
              </a:ext>
            </a:extLst>
          </p:cNvPr>
          <p:cNvSpPr/>
          <p:nvPr/>
        </p:nvSpPr>
        <p:spPr>
          <a:xfrm>
            <a:off x="914400" y="4274457"/>
            <a:ext cx="2685143" cy="74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Agent learning on Human Feedback</a:t>
            </a:r>
          </a:p>
          <a:p>
            <a:pPr algn="ctr"/>
            <a:endParaRPr lang="en-IN" dirty="0"/>
          </a:p>
        </p:txBody>
      </p:sp>
    </p:spTree>
    <p:extLst>
      <p:ext uri="{BB962C8B-B14F-4D97-AF65-F5344CB8AC3E}">
        <p14:creationId xmlns:p14="http://schemas.microsoft.com/office/powerpoint/2010/main" val="3094054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6CEE54-4B27-4111-875E-00C5D8B10F69}"/>
              </a:ext>
            </a:extLst>
          </p:cNvPr>
          <p:cNvSpPr>
            <a:spLocks noGrp="1"/>
          </p:cNvSpPr>
          <p:nvPr>
            <p:ph type="sldNum" sz="quarter" idx="12"/>
          </p:nvPr>
        </p:nvSpPr>
        <p:spPr/>
        <p:txBody>
          <a:bodyPr/>
          <a:lstStyle/>
          <a:p>
            <a:fld id="{2FF7D0EC-F46E-48DE-9236-6C99BF310D9F}" type="slidenum">
              <a:rPr lang="en-IN" smtClean="0"/>
              <a:pPr/>
              <a:t>74</a:t>
            </a:fld>
            <a:endParaRPr lang="en-IN" dirty="0"/>
          </a:p>
        </p:txBody>
      </p:sp>
      <p:sp>
        <p:nvSpPr>
          <p:cNvPr id="4" name="Title 3">
            <a:extLst>
              <a:ext uri="{FF2B5EF4-FFF2-40B4-BE49-F238E27FC236}">
                <a16:creationId xmlns:a16="http://schemas.microsoft.com/office/drawing/2014/main" id="{D453472E-1DFB-49ED-92DD-EC8EE864F8DA}"/>
              </a:ext>
            </a:extLst>
          </p:cNvPr>
          <p:cNvSpPr>
            <a:spLocks noGrp="1"/>
          </p:cNvSpPr>
          <p:nvPr>
            <p:ph type="title"/>
          </p:nvPr>
        </p:nvSpPr>
        <p:spPr/>
        <p:txBody>
          <a:bodyPr/>
          <a:lstStyle/>
          <a:p>
            <a:r>
              <a:rPr lang="en-IN" dirty="0"/>
              <a:t>Agent Bricks(In Beta)</a:t>
            </a:r>
          </a:p>
        </p:txBody>
      </p:sp>
      <p:pic>
        <p:nvPicPr>
          <p:cNvPr id="5" name="Picture 4">
            <a:extLst>
              <a:ext uri="{FF2B5EF4-FFF2-40B4-BE49-F238E27FC236}">
                <a16:creationId xmlns:a16="http://schemas.microsoft.com/office/drawing/2014/main" id="{32E5D56B-2A9A-48E7-BF6A-BADE507E3F3C}"/>
              </a:ext>
            </a:extLst>
          </p:cNvPr>
          <p:cNvPicPr>
            <a:picLocks noChangeAspect="1"/>
          </p:cNvPicPr>
          <p:nvPr/>
        </p:nvPicPr>
        <p:blipFill>
          <a:blip r:embed="rId2"/>
          <a:stretch>
            <a:fillRect/>
          </a:stretch>
        </p:blipFill>
        <p:spPr>
          <a:xfrm>
            <a:off x="541802" y="603757"/>
            <a:ext cx="7520884" cy="4135157"/>
          </a:xfrm>
          <a:prstGeom prst="rect">
            <a:avLst/>
          </a:prstGeom>
        </p:spPr>
      </p:pic>
    </p:spTree>
    <p:extLst>
      <p:ext uri="{BB962C8B-B14F-4D97-AF65-F5344CB8AC3E}">
        <p14:creationId xmlns:p14="http://schemas.microsoft.com/office/powerpoint/2010/main" val="1082480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8BBACD-9EC8-45BB-BE52-8F5A110EDF54}"/>
              </a:ext>
            </a:extLst>
          </p:cNvPr>
          <p:cNvSpPr>
            <a:spLocks noGrp="1"/>
          </p:cNvSpPr>
          <p:nvPr>
            <p:ph type="sldNum" sz="quarter" idx="12"/>
          </p:nvPr>
        </p:nvSpPr>
        <p:spPr/>
        <p:txBody>
          <a:bodyPr/>
          <a:lstStyle/>
          <a:p>
            <a:fld id="{2FF7D0EC-F46E-48DE-9236-6C99BF310D9F}" type="slidenum">
              <a:rPr lang="en-IN" smtClean="0"/>
              <a:pPr/>
              <a:t>75</a:t>
            </a:fld>
            <a:endParaRPr lang="en-IN" dirty="0"/>
          </a:p>
        </p:txBody>
      </p:sp>
      <p:pic>
        <p:nvPicPr>
          <p:cNvPr id="5" name="Picture 4">
            <a:extLst>
              <a:ext uri="{FF2B5EF4-FFF2-40B4-BE49-F238E27FC236}">
                <a16:creationId xmlns:a16="http://schemas.microsoft.com/office/drawing/2014/main" id="{534432F8-EC48-499D-B012-1F36C37EF94D}"/>
              </a:ext>
            </a:extLst>
          </p:cNvPr>
          <p:cNvPicPr>
            <a:picLocks noChangeAspect="1"/>
          </p:cNvPicPr>
          <p:nvPr/>
        </p:nvPicPr>
        <p:blipFill>
          <a:blip r:embed="rId2"/>
          <a:stretch>
            <a:fillRect/>
          </a:stretch>
        </p:blipFill>
        <p:spPr>
          <a:xfrm>
            <a:off x="273335" y="239486"/>
            <a:ext cx="8326379" cy="4408481"/>
          </a:xfrm>
          <a:prstGeom prst="rect">
            <a:avLst/>
          </a:prstGeom>
        </p:spPr>
      </p:pic>
    </p:spTree>
    <p:extLst>
      <p:ext uri="{BB962C8B-B14F-4D97-AF65-F5344CB8AC3E}">
        <p14:creationId xmlns:p14="http://schemas.microsoft.com/office/powerpoint/2010/main" val="10276560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E686FB-8EA3-4818-84DC-09578E5B6FDE}"/>
              </a:ext>
            </a:extLst>
          </p:cNvPr>
          <p:cNvSpPr>
            <a:spLocks noGrp="1"/>
          </p:cNvSpPr>
          <p:nvPr>
            <p:ph type="sldNum" sz="quarter" idx="12"/>
          </p:nvPr>
        </p:nvSpPr>
        <p:spPr/>
        <p:txBody>
          <a:bodyPr/>
          <a:lstStyle/>
          <a:p>
            <a:fld id="{2FF7D0EC-F46E-48DE-9236-6C99BF310D9F}" type="slidenum">
              <a:rPr lang="en-IN" smtClean="0"/>
              <a:pPr/>
              <a:t>76</a:t>
            </a:fld>
            <a:endParaRPr lang="en-IN" dirty="0"/>
          </a:p>
        </p:txBody>
      </p:sp>
      <p:pic>
        <p:nvPicPr>
          <p:cNvPr id="5" name="Picture 4">
            <a:extLst>
              <a:ext uri="{FF2B5EF4-FFF2-40B4-BE49-F238E27FC236}">
                <a16:creationId xmlns:a16="http://schemas.microsoft.com/office/drawing/2014/main" id="{7AACE854-31F9-4DD7-9D65-5E0CBB2D4777}"/>
              </a:ext>
            </a:extLst>
          </p:cNvPr>
          <p:cNvPicPr>
            <a:picLocks noChangeAspect="1"/>
          </p:cNvPicPr>
          <p:nvPr/>
        </p:nvPicPr>
        <p:blipFill>
          <a:blip r:embed="rId2"/>
          <a:stretch>
            <a:fillRect/>
          </a:stretch>
        </p:blipFill>
        <p:spPr>
          <a:xfrm>
            <a:off x="467632" y="452776"/>
            <a:ext cx="8388848" cy="4416880"/>
          </a:xfrm>
          <a:prstGeom prst="rect">
            <a:avLst/>
          </a:prstGeom>
        </p:spPr>
      </p:pic>
    </p:spTree>
    <p:extLst>
      <p:ext uri="{BB962C8B-B14F-4D97-AF65-F5344CB8AC3E}">
        <p14:creationId xmlns:p14="http://schemas.microsoft.com/office/powerpoint/2010/main" val="3556292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EBBE58-EFAC-460E-838C-5CB6BA8E2872}"/>
              </a:ext>
            </a:extLst>
          </p:cNvPr>
          <p:cNvSpPr>
            <a:spLocks noGrp="1"/>
          </p:cNvSpPr>
          <p:nvPr>
            <p:ph type="sldNum" sz="quarter" idx="12"/>
          </p:nvPr>
        </p:nvSpPr>
        <p:spPr/>
        <p:txBody>
          <a:bodyPr/>
          <a:lstStyle/>
          <a:p>
            <a:fld id="{2FF7D0EC-F46E-48DE-9236-6C99BF310D9F}" type="slidenum">
              <a:rPr lang="en-IN" smtClean="0"/>
              <a:pPr/>
              <a:t>77</a:t>
            </a:fld>
            <a:endParaRPr lang="en-IN" dirty="0"/>
          </a:p>
        </p:txBody>
      </p:sp>
      <p:pic>
        <p:nvPicPr>
          <p:cNvPr id="5" name="Picture 4">
            <a:extLst>
              <a:ext uri="{FF2B5EF4-FFF2-40B4-BE49-F238E27FC236}">
                <a16:creationId xmlns:a16="http://schemas.microsoft.com/office/drawing/2014/main" id="{9B6527D3-98BA-40E8-8335-5AD6898ACD51}"/>
              </a:ext>
            </a:extLst>
          </p:cNvPr>
          <p:cNvPicPr>
            <a:picLocks noChangeAspect="1"/>
          </p:cNvPicPr>
          <p:nvPr/>
        </p:nvPicPr>
        <p:blipFill>
          <a:blip r:embed="rId2"/>
          <a:stretch>
            <a:fillRect/>
          </a:stretch>
        </p:blipFill>
        <p:spPr>
          <a:xfrm>
            <a:off x="390770" y="167723"/>
            <a:ext cx="8115717" cy="4113991"/>
          </a:xfrm>
          <a:prstGeom prst="rect">
            <a:avLst/>
          </a:prstGeom>
        </p:spPr>
      </p:pic>
    </p:spTree>
    <p:extLst>
      <p:ext uri="{BB962C8B-B14F-4D97-AF65-F5344CB8AC3E}">
        <p14:creationId xmlns:p14="http://schemas.microsoft.com/office/powerpoint/2010/main" val="728601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5B3A6F-7F3B-41ED-B42E-47CDF884F36A}"/>
              </a:ext>
            </a:extLst>
          </p:cNvPr>
          <p:cNvSpPr>
            <a:spLocks noGrp="1"/>
          </p:cNvSpPr>
          <p:nvPr>
            <p:ph type="sldNum" sz="quarter" idx="12"/>
          </p:nvPr>
        </p:nvSpPr>
        <p:spPr/>
        <p:txBody>
          <a:bodyPr/>
          <a:lstStyle/>
          <a:p>
            <a:fld id="{2FF7D0EC-F46E-48DE-9236-6C99BF310D9F}" type="slidenum">
              <a:rPr lang="en-IN" smtClean="0"/>
              <a:pPr/>
              <a:t>78</a:t>
            </a:fld>
            <a:endParaRPr lang="en-IN" dirty="0"/>
          </a:p>
        </p:txBody>
      </p:sp>
      <p:pic>
        <p:nvPicPr>
          <p:cNvPr id="5" name="Picture 4">
            <a:extLst>
              <a:ext uri="{FF2B5EF4-FFF2-40B4-BE49-F238E27FC236}">
                <a16:creationId xmlns:a16="http://schemas.microsoft.com/office/drawing/2014/main" id="{10F8E946-1075-464B-9AC8-F8EB58A3AD2D}"/>
              </a:ext>
            </a:extLst>
          </p:cNvPr>
          <p:cNvPicPr>
            <a:picLocks noChangeAspect="1"/>
          </p:cNvPicPr>
          <p:nvPr/>
        </p:nvPicPr>
        <p:blipFill>
          <a:blip r:embed="rId2"/>
          <a:stretch>
            <a:fillRect/>
          </a:stretch>
        </p:blipFill>
        <p:spPr>
          <a:xfrm>
            <a:off x="301865" y="305609"/>
            <a:ext cx="8283504" cy="4034161"/>
          </a:xfrm>
          <a:prstGeom prst="rect">
            <a:avLst/>
          </a:prstGeom>
        </p:spPr>
      </p:pic>
    </p:spTree>
    <p:extLst>
      <p:ext uri="{BB962C8B-B14F-4D97-AF65-F5344CB8AC3E}">
        <p14:creationId xmlns:p14="http://schemas.microsoft.com/office/powerpoint/2010/main" val="37508649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CBEFA8-2269-45E4-8B25-E20820904B08}"/>
              </a:ext>
            </a:extLst>
          </p:cNvPr>
          <p:cNvSpPr>
            <a:spLocks noGrp="1"/>
          </p:cNvSpPr>
          <p:nvPr>
            <p:ph type="sldNum" sz="quarter" idx="12"/>
          </p:nvPr>
        </p:nvSpPr>
        <p:spPr/>
        <p:txBody>
          <a:bodyPr/>
          <a:lstStyle/>
          <a:p>
            <a:fld id="{2FF7D0EC-F46E-48DE-9236-6C99BF310D9F}" type="slidenum">
              <a:rPr lang="en-IN" smtClean="0"/>
              <a:pPr/>
              <a:t>79</a:t>
            </a:fld>
            <a:endParaRPr lang="en-IN" dirty="0"/>
          </a:p>
        </p:txBody>
      </p:sp>
      <p:sp>
        <p:nvSpPr>
          <p:cNvPr id="4" name="Title 3">
            <a:extLst>
              <a:ext uri="{FF2B5EF4-FFF2-40B4-BE49-F238E27FC236}">
                <a16:creationId xmlns:a16="http://schemas.microsoft.com/office/drawing/2014/main" id="{81B3E2C7-8314-4CEC-9D9D-0D12B93368AA}"/>
              </a:ext>
            </a:extLst>
          </p:cNvPr>
          <p:cNvSpPr>
            <a:spLocks noGrp="1"/>
          </p:cNvSpPr>
          <p:nvPr>
            <p:ph type="title"/>
          </p:nvPr>
        </p:nvSpPr>
        <p:spPr/>
        <p:txBody>
          <a:bodyPr/>
          <a:lstStyle/>
          <a:p>
            <a:r>
              <a:rPr lang="en-IN" dirty="0"/>
              <a:t>Information Extraction with Agent Bricks</a:t>
            </a:r>
          </a:p>
        </p:txBody>
      </p:sp>
      <p:pic>
        <p:nvPicPr>
          <p:cNvPr id="5" name="Picture 4">
            <a:extLst>
              <a:ext uri="{FF2B5EF4-FFF2-40B4-BE49-F238E27FC236}">
                <a16:creationId xmlns:a16="http://schemas.microsoft.com/office/drawing/2014/main" id="{DE9A2432-4707-4E40-906C-D9A1039DE9B7}"/>
              </a:ext>
            </a:extLst>
          </p:cNvPr>
          <p:cNvPicPr>
            <a:picLocks noChangeAspect="1"/>
          </p:cNvPicPr>
          <p:nvPr/>
        </p:nvPicPr>
        <p:blipFill>
          <a:blip r:embed="rId2"/>
          <a:stretch>
            <a:fillRect/>
          </a:stretch>
        </p:blipFill>
        <p:spPr>
          <a:xfrm>
            <a:off x="215520" y="551259"/>
            <a:ext cx="8485794" cy="4194912"/>
          </a:xfrm>
          <a:prstGeom prst="rect">
            <a:avLst/>
          </a:prstGeom>
        </p:spPr>
      </p:pic>
    </p:spTree>
    <p:extLst>
      <p:ext uri="{BB962C8B-B14F-4D97-AF65-F5344CB8AC3E}">
        <p14:creationId xmlns:p14="http://schemas.microsoft.com/office/powerpoint/2010/main" val="23619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9248A6-782A-40BE-827F-EFA609C5D347}"/>
              </a:ext>
            </a:extLst>
          </p:cNvPr>
          <p:cNvSpPr>
            <a:spLocks noGrp="1"/>
          </p:cNvSpPr>
          <p:nvPr>
            <p:ph type="sldNum" sz="quarter" idx="12"/>
          </p:nvPr>
        </p:nvSpPr>
        <p:spPr/>
        <p:txBody>
          <a:bodyPr/>
          <a:lstStyle/>
          <a:p>
            <a:fld id="{2FF7D0EC-F46E-48DE-9236-6C99BF310D9F}" type="slidenum">
              <a:rPr lang="en-IN" smtClean="0"/>
              <a:pPr/>
              <a:t>8</a:t>
            </a:fld>
            <a:endParaRPr lang="en-IN" dirty="0"/>
          </a:p>
        </p:txBody>
      </p:sp>
      <p:graphicFrame>
        <p:nvGraphicFramePr>
          <p:cNvPr id="5" name="Table 4">
            <a:extLst>
              <a:ext uri="{FF2B5EF4-FFF2-40B4-BE49-F238E27FC236}">
                <a16:creationId xmlns:a16="http://schemas.microsoft.com/office/drawing/2014/main" id="{DE20421C-F9EA-4BDF-8349-F18221658B69}"/>
              </a:ext>
            </a:extLst>
          </p:cNvPr>
          <p:cNvGraphicFramePr>
            <a:graphicFrameLocks noGrp="1"/>
          </p:cNvGraphicFramePr>
          <p:nvPr>
            <p:extLst>
              <p:ext uri="{D42A27DB-BD31-4B8C-83A1-F6EECF244321}">
                <p14:modId xmlns:p14="http://schemas.microsoft.com/office/powerpoint/2010/main" val="3554438768"/>
              </p:ext>
            </p:extLst>
          </p:nvPr>
        </p:nvGraphicFramePr>
        <p:xfrm>
          <a:off x="504372" y="384629"/>
          <a:ext cx="8135256" cy="4565075"/>
        </p:xfrm>
        <a:graphic>
          <a:graphicData uri="http://schemas.openxmlformats.org/drawingml/2006/table">
            <a:tbl>
              <a:tblPr firstRow="1" firstCol="1" bandRow="1">
                <a:tableStyleId>{5C22544A-7EE6-4342-B048-85BDC9FD1C3A}</a:tableStyleId>
              </a:tblPr>
              <a:tblGrid>
                <a:gridCol w="1371599">
                  <a:extLst>
                    <a:ext uri="{9D8B030D-6E8A-4147-A177-3AD203B41FA5}">
                      <a16:colId xmlns:a16="http://schemas.microsoft.com/office/drawing/2014/main" val="3875069705"/>
                    </a:ext>
                  </a:extLst>
                </a:gridCol>
                <a:gridCol w="2779486">
                  <a:extLst>
                    <a:ext uri="{9D8B030D-6E8A-4147-A177-3AD203B41FA5}">
                      <a16:colId xmlns:a16="http://schemas.microsoft.com/office/drawing/2014/main" val="1794385340"/>
                    </a:ext>
                  </a:extLst>
                </a:gridCol>
                <a:gridCol w="2249714">
                  <a:extLst>
                    <a:ext uri="{9D8B030D-6E8A-4147-A177-3AD203B41FA5}">
                      <a16:colId xmlns:a16="http://schemas.microsoft.com/office/drawing/2014/main" val="1950866315"/>
                    </a:ext>
                  </a:extLst>
                </a:gridCol>
                <a:gridCol w="1734457">
                  <a:extLst>
                    <a:ext uri="{9D8B030D-6E8A-4147-A177-3AD203B41FA5}">
                      <a16:colId xmlns:a16="http://schemas.microsoft.com/office/drawing/2014/main" val="1296858870"/>
                    </a:ext>
                  </a:extLst>
                </a:gridCol>
              </a:tblGrid>
              <a:tr h="277853">
                <a:tc>
                  <a:txBody>
                    <a:bodyPr/>
                    <a:lstStyle/>
                    <a:p>
                      <a:pPr algn="ctr">
                        <a:lnSpc>
                          <a:spcPct val="107000"/>
                        </a:lnSpc>
                        <a:spcAft>
                          <a:spcPts val="0"/>
                        </a:spcAft>
                      </a:pPr>
                      <a:r>
                        <a:rPr lang="en-IN" sz="1200" dirty="0">
                          <a:effectLst/>
                        </a:rPr>
                        <a:t>Feature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ctr">
                        <a:lnSpc>
                          <a:spcPct val="107000"/>
                        </a:lnSpc>
                        <a:spcAft>
                          <a:spcPts val="0"/>
                        </a:spcAft>
                      </a:pPr>
                      <a:r>
                        <a:rPr lang="en-IN" sz="1200" dirty="0">
                          <a:effectLst/>
                        </a:rPr>
                        <a:t>Supervised Learning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ctr">
                        <a:lnSpc>
                          <a:spcPct val="107000"/>
                        </a:lnSpc>
                        <a:spcAft>
                          <a:spcPts val="0"/>
                        </a:spcAft>
                      </a:pPr>
                      <a:r>
                        <a:rPr lang="en-IN" sz="1200" dirty="0">
                          <a:effectLst/>
                        </a:rPr>
                        <a:t>Unsupervised Learning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ctr">
                        <a:lnSpc>
                          <a:spcPct val="107000"/>
                        </a:lnSpc>
                        <a:spcAft>
                          <a:spcPts val="0"/>
                        </a:spcAft>
                      </a:pPr>
                      <a:r>
                        <a:rPr lang="en-IN" sz="1200">
                          <a:effectLst/>
                        </a:rPr>
                        <a:t>Reinforcement Learning</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tc>
                <a:extLst>
                  <a:ext uri="{0D108BD9-81ED-4DB2-BD59-A6C34878D82A}">
                    <a16:rowId xmlns:a16="http://schemas.microsoft.com/office/drawing/2014/main" val="2552839386"/>
                  </a:ext>
                </a:extLst>
              </a:tr>
              <a:tr h="554345">
                <a:tc>
                  <a:txBody>
                    <a:bodyPr/>
                    <a:lstStyle/>
                    <a:p>
                      <a:pPr algn="l">
                        <a:lnSpc>
                          <a:spcPct val="107000"/>
                        </a:lnSpc>
                        <a:spcAft>
                          <a:spcPts val="0"/>
                        </a:spcAft>
                      </a:pPr>
                      <a:r>
                        <a:rPr lang="en-IN" sz="1200" dirty="0">
                          <a:effectLst/>
                        </a:rPr>
                        <a:t>Data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dirty="0" err="1">
                          <a:effectLst/>
                        </a:rPr>
                        <a:t>Labeled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dirty="0">
                          <a:effectLst/>
                        </a:rPr>
                        <a:t>Unlabeled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dirty="0">
                          <a:effectLst/>
                        </a:rPr>
                        <a:t>Interaction-based (with rewards/penalties)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tc>
                <a:extLst>
                  <a:ext uri="{0D108BD9-81ED-4DB2-BD59-A6C34878D82A}">
                    <a16:rowId xmlns:a16="http://schemas.microsoft.com/office/drawing/2014/main" val="312089829"/>
                  </a:ext>
                </a:extLst>
              </a:tr>
              <a:tr h="416100">
                <a:tc>
                  <a:txBody>
                    <a:bodyPr/>
                    <a:lstStyle/>
                    <a:p>
                      <a:pPr algn="l">
                        <a:lnSpc>
                          <a:spcPct val="107000"/>
                        </a:lnSpc>
                        <a:spcAft>
                          <a:spcPts val="0"/>
                        </a:spcAft>
                      </a:pPr>
                      <a:r>
                        <a:rPr lang="en-IN" sz="1200" dirty="0">
                          <a:effectLst/>
                        </a:rPr>
                        <a:t>Output Known?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dirty="0">
                          <a:effectLst/>
                        </a:rPr>
                        <a:t>Yes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a:effectLst/>
                        </a:rPr>
                        <a:t>No</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a:effectLst/>
                        </a:rPr>
                        <a:t>Learn optimal actions through trial/error</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tc>
                <a:extLst>
                  <a:ext uri="{0D108BD9-81ED-4DB2-BD59-A6C34878D82A}">
                    <a16:rowId xmlns:a16="http://schemas.microsoft.com/office/drawing/2014/main" val="2960319891"/>
                  </a:ext>
                </a:extLst>
              </a:tr>
              <a:tr h="416100">
                <a:tc>
                  <a:txBody>
                    <a:bodyPr/>
                    <a:lstStyle/>
                    <a:p>
                      <a:pPr algn="l">
                        <a:lnSpc>
                          <a:spcPct val="107000"/>
                        </a:lnSpc>
                        <a:spcAft>
                          <a:spcPts val="0"/>
                        </a:spcAft>
                      </a:pPr>
                      <a:r>
                        <a:rPr lang="en-IN" sz="1200">
                          <a:effectLst/>
                        </a:rPr>
                        <a:t>Common Algorithms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dirty="0">
                          <a:effectLst/>
                        </a:rPr>
                        <a:t>Linear Regression, SVM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a:effectLst/>
                        </a:rPr>
                        <a:t>K-Means, PCA</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a:effectLst/>
                        </a:rPr>
                        <a:t>Learns by reward feedback</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tc>
                <a:extLst>
                  <a:ext uri="{0D108BD9-81ED-4DB2-BD59-A6C34878D82A}">
                    <a16:rowId xmlns:a16="http://schemas.microsoft.com/office/drawing/2014/main" val="3811383511"/>
                  </a:ext>
                </a:extLst>
              </a:tr>
              <a:tr h="363981">
                <a:tc>
                  <a:txBody>
                    <a:bodyPr/>
                    <a:lstStyle/>
                    <a:p>
                      <a:pPr algn="l">
                        <a:lnSpc>
                          <a:spcPct val="107000"/>
                        </a:lnSpc>
                        <a:spcAft>
                          <a:spcPts val="0"/>
                        </a:spcAft>
                      </a:pPr>
                      <a:r>
                        <a:rPr lang="en-IN" sz="1200">
                          <a:effectLst/>
                        </a:rPr>
                        <a:t>Use Case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dirty="0">
                          <a:effectLst/>
                        </a:rPr>
                        <a:t>Prediction, Classification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a:effectLst/>
                        </a:rPr>
                        <a:t>Pattern detection, Clustering</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a:effectLst/>
                        </a:rPr>
                        <a:t>Self-driving car, playing chess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tc>
                <a:extLst>
                  <a:ext uri="{0D108BD9-81ED-4DB2-BD59-A6C34878D82A}">
                    <a16:rowId xmlns:a16="http://schemas.microsoft.com/office/drawing/2014/main" val="3142923847"/>
                  </a:ext>
                </a:extLst>
              </a:tr>
              <a:tr h="416100">
                <a:tc>
                  <a:txBody>
                    <a:bodyPr/>
                    <a:lstStyle/>
                    <a:p>
                      <a:pPr algn="l">
                        <a:lnSpc>
                          <a:spcPct val="107000"/>
                        </a:lnSpc>
                        <a:spcAft>
                          <a:spcPts val="0"/>
                        </a:spcAft>
                      </a:pPr>
                      <a:r>
                        <a:rPr lang="en-IN" sz="1200">
                          <a:effectLst/>
                        </a:rPr>
                        <a:t>Goal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dirty="0">
                          <a:effectLst/>
                        </a:rPr>
                        <a:t>Predict outcomes or classify data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a:effectLst/>
                        </a:rPr>
                        <a:t>Find hidden patterns or groupings.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0"/>
                        </a:spcAft>
                      </a:pPr>
                      <a:r>
                        <a:rPr lang="en-IN" sz="1200">
                          <a:effectLst/>
                        </a:rPr>
                        <a:t>Learns by feedback over time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tc>
                <a:extLst>
                  <a:ext uri="{0D108BD9-81ED-4DB2-BD59-A6C34878D82A}">
                    <a16:rowId xmlns:a16="http://schemas.microsoft.com/office/drawing/2014/main" val="1417060542"/>
                  </a:ext>
                </a:extLst>
              </a:tr>
              <a:tr h="2091235">
                <a:tc>
                  <a:txBody>
                    <a:bodyPr/>
                    <a:lstStyle/>
                    <a:p>
                      <a:pPr algn="l">
                        <a:lnSpc>
                          <a:spcPct val="107000"/>
                        </a:lnSpc>
                        <a:spcAft>
                          <a:spcPts val="0"/>
                        </a:spcAft>
                      </a:pPr>
                      <a:r>
                        <a:rPr lang="en-IN" sz="1200">
                          <a:effectLst/>
                        </a:rPr>
                        <a:t>Examples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800"/>
                        </a:spcAft>
                      </a:pPr>
                      <a:r>
                        <a:rPr lang="en-IN" sz="1200" dirty="0">
                          <a:effectLst/>
                        </a:rPr>
                        <a:t>· Email Spam Detection (Spam or Not Spam)</a:t>
                      </a:r>
                    </a:p>
                    <a:p>
                      <a:pPr algn="l">
                        <a:lnSpc>
                          <a:spcPct val="107000"/>
                        </a:lnSpc>
                        <a:spcAft>
                          <a:spcPts val="800"/>
                        </a:spcAft>
                      </a:pPr>
                      <a:r>
                        <a:rPr lang="en-IN" sz="1200" dirty="0">
                          <a:effectLst/>
                        </a:rPr>
                        <a:t>· Loan Approval (Approve or Reject based on data)</a:t>
                      </a:r>
                    </a:p>
                    <a:p>
                      <a:pPr algn="l">
                        <a:lnSpc>
                          <a:spcPct val="107000"/>
                        </a:lnSpc>
                        <a:spcAft>
                          <a:spcPts val="800"/>
                        </a:spcAft>
                      </a:pPr>
                      <a:r>
                        <a:rPr lang="en-IN" sz="1200" dirty="0">
                          <a:effectLst/>
                        </a:rPr>
                        <a:t>· Image Classification (Dog or Cat)</a:t>
                      </a:r>
                    </a:p>
                    <a:p>
                      <a:pPr algn="l">
                        <a:lnSpc>
                          <a:spcPct val="107000"/>
                        </a:lnSpc>
                        <a:spcAft>
                          <a:spcPts val="0"/>
                        </a:spcAft>
                      </a:pP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800"/>
                        </a:spcAft>
                      </a:pPr>
                      <a:r>
                        <a:rPr lang="en-IN" sz="1200" dirty="0">
                          <a:effectLst/>
                        </a:rPr>
                        <a:t>· Customer Segmentation (Group customers by behaviour)</a:t>
                      </a:r>
                    </a:p>
                    <a:p>
                      <a:pPr algn="l">
                        <a:lnSpc>
                          <a:spcPct val="107000"/>
                        </a:lnSpc>
                        <a:spcAft>
                          <a:spcPts val="800"/>
                        </a:spcAft>
                      </a:pPr>
                      <a:r>
                        <a:rPr lang="en-IN" sz="1200" dirty="0">
                          <a:effectLst/>
                        </a:rPr>
                        <a:t>· Anomaly Detection (Identify unusual patterns in network traffic)</a:t>
                      </a:r>
                    </a:p>
                    <a:p>
                      <a:pPr algn="l">
                        <a:lnSpc>
                          <a:spcPct val="107000"/>
                        </a:lnSpc>
                        <a:spcAft>
                          <a:spcPts val="800"/>
                        </a:spcAft>
                      </a:pPr>
                      <a:r>
                        <a:rPr lang="en-IN" sz="1200" dirty="0">
                          <a:effectLst/>
                        </a:rPr>
                        <a:t>Detecting fraud in credit card transactions.</a:t>
                      </a:r>
                    </a:p>
                    <a:p>
                      <a:pPr algn="l">
                        <a:lnSpc>
                          <a:spcPct val="107000"/>
                        </a:lnSpc>
                        <a:spcAft>
                          <a:spcPts val="800"/>
                        </a:spcAft>
                      </a:pPr>
                      <a:r>
                        <a:rPr lang="en-IN" sz="1200" dirty="0">
                          <a:effectLst/>
                        </a:rPr>
                        <a:t>· Association Rules Market Basket Analysis (Find products often bought together)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nchor="ctr"/>
                </a:tc>
                <a:tc>
                  <a:txBody>
                    <a:bodyPr/>
                    <a:lstStyle/>
                    <a:p>
                      <a:pPr algn="l">
                        <a:lnSpc>
                          <a:spcPct val="107000"/>
                        </a:lnSpc>
                        <a:spcAft>
                          <a:spcPts val="800"/>
                        </a:spcAft>
                      </a:pPr>
                      <a:r>
                        <a:rPr lang="en-IN" sz="1200" dirty="0">
                          <a:effectLst/>
                        </a:rPr>
                        <a:t> </a:t>
                      </a:r>
                    </a:p>
                    <a:p>
                      <a:pPr algn="l">
                        <a:lnSpc>
                          <a:spcPct val="107000"/>
                        </a:lnSpc>
                        <a:spcAft>
                          <a:spcPts val="800"/>
                        </a:spcAft>
                      </a:pPr>
                      <a:r>
                        <a:rPr lang="en-IN" sz="1200" dirty="0">
                          <a:effectLst/>
                        </a:rPr>
                        <a:t> </a:t>
                      </a:r>
                    </a:p>
                    <a:p>
                      <a:pPr marL="171450" indent="-171450" algn="l">
                        <a:lnSpc>
                          <a:spcPct val="107000"/>
                        </a:lnSpc>
                        <a:spcAft>
                          <a:spcPts val="800"/>
                        </a:spcAft>
                        <a:buFont typeface="Arial" panose="020B0604020202020204" pitchFamily="34" charset="0"/>
                        <a:buChar char="•"/>
                      </a:pPr>
                      <a:r>
                        <a:rPr lang="en-IN" sz="1200" dirty="0">
                          <a:effectLst/>
                        </a:rPr>
                        <a:t>Learns by doing and getting feedback</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82" marR="5282" marT="5282" marB="5282"/>
                </a:tc>
                <a:extLst>
                  <a:ext uri="{0D108BD9-81ED-4DB2-BD59-A6C34878D82A}">
                    <a16:rowId xmlns:a16="http://schemas.microsoft.com/office/drawing/2014/main" val="873086757"/>
                  </a:ext>
                </a:extLst>
              </a:tr>
            </a:tbl>
          </a:graphicData>
        </a:graphic>
      </p:graphicFrame>
      <p:sp>
        <p:nvSpPr>
          <p:cNvPr id="4" name="Title 3">
            <a:extLst>
              <a:ext uri="{FF2B5EF4-FFF2-40B4-BE49-F238E27FC236}">
                <a16:creationId xmlns:a16="http://schemas.microsoft.com/office/drawing/2014/main" id="{5F19E368-A859-445F-A793-7A8BA4C943C9}"/>
              </a:ext>
            </a:extLst>
          </p:cNvPr>
          <p:cNvSpPr>
            <a:spLocks noGrp="1"/>
          </p:cNvSpPr>
          <p:nvPr>
            <p:ph type="title"/>
          </p:nvPr>
        </p:nvSpPr>
        <p:spPr>
          <a:xfrm>
            <a:off x="215520" y="100446"/>
            <a:ext cx="8640960" cy="284184"/>
          </a:xfrm>
        </p:spPr>
        <p:txBody>
          <a:bodyPr/>
          <a:lstStyle/>
          <a:p>
            <a:r>
              <a:rPr lang="en-US" dirty="0"/>
              <a:t>Types of Machine Learning (</a:t>
            </a:r>
            <a:r>
              <a:rPr lang="en-US" b="1" dirty="0">
                <a:solidFill>
                  <a:srgbClr val="2C3EC6"/>
                </a:solidFill>
              </a:rPr>
              <a:t>ML – Predictive AI</a:t>
            </a:r>
            <a:r>
              <a:rPr lang="en-US" dirty="0"/>
              <a:t>)</a:t>
            </a:r>
            <a:endParaRPr lang="en-IN" dirty="0"/>
          </a:p>
        </p:txBody>
      </p:sp>
    </p:spTree>
    <p:extLst>
      <p:ext uri="{BB962C8B-B14F-4D97-AF65-F5344CB8AC3E}">
        <p14:creationId xmlns:p14="http://schemas.microsoft.com/office/powerpoint/2010/main" val="2146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B04A13-9400-4025-B922-3B9957405097}"/>
              </a:ext>
            </a:extLst>
          </p:cNvPr>
          <p:cNvSpPr>
            <a:spLocks noGrp="1"/>
          </p:cNvSpPr>
          <p:nvPr>
            <p:ph type="sldNum" sz="quarter" idx="12"/>
          </p:nvPr>
        </p:nvSpPr>
        <p:spPr/>
        <p:txBody>
          <a:bodyPr/>
          <a:lstStyle/>
          <a:p>
            <a:fld id="{2FF7D0EC-F46E-48DE-9236-6C99BF310D9F}" type="slidenum">
              <a:rPr lang="en-IN" smtClean="0"/>
              <a:pPr/>
              <a:t>80</a:t>
            </a:fld>
            <a:endParaRPr lang="en-IN" dirty="0"/>
          </a:p>
        </p:txBody>
      </p:sp>
      <p:sp>
        <p:nvSpPr>
          <p:cNvPr id="11" name="Rectangle 10">
            <a:extLst>
              <a:ext uri="{FF2B5EF4-FFF2-40B4-BE49-F238E27FC236}">
                <a16:creationId xmlns:a16="http://schemas.microsoft.com/office/drawing/2014/main" id="{54E7C0C0-8B61-48B4-8908-72889409439E}"/>
              </a:ext>
            </a:extLst>
          </p:cNvPr>
          <p:cNvSpPr/>
          <p:nvPr/>
        </p:nvSpPr>
        <p:spPr>
          <a:xfrm>
            <a:off x="304800" y="187806"/>
            <a:ext cx="8260952" cy="646331"/>
          </a:xfrm>
          <a:prstGeom prst="rect">
            <a:avLst/>
          </a:prstGeom>
        </p:spPr>
        <p:txBody>
          <a:bodyPr wrap="square">
            <a:spAutoFit/>
          </a:bodyPr>
          <a:lstStyle/>
          <a:p>
            <a:r>
              <a:rPr lang="en-IN" dirty="0"/>
              <a:t>Agentic AI is an autonomous system that sets and pursues its own goals, making decisions and taking actions independently to solve complex problems.</a:t>
            </a:r>
          </a:p>
        </p:txBody>
      </p:sp>
      <p:sp>
        <p:nvSpPr>
          <p:cNvPr id="12" name="Rectangle 11">
            <a:extLst>
              <a:ext uri="{FF2B5EF4-FFF2-40B4-BE49-F238E27FC236}">
                <a16:creationId xmlns:a16="http://schemas.microsoft.com/office/drawing/2014/main" id="{E68A452B-B4BE-46C5-AF2C-7794D043B82D}"/>
              </a:ext>
            </a:extLst>
          </p:cNvPr>
          <p:cNvSpPr/>
          <p:nvPr/>
        </p:nvSpPr>
        <p:spPr>
          <a:xfrm>
            <a:off x="304800" y="928399"/>
            <a:ext cx="8260952" cy="369332"/>
          </a:xfrm>
          <a:prstGeom prst="rect">
            <a:avLst/>
          </a:prstGeom>
        </p:spPr>
        <p:txBody>
          <a:bodyPr wrap="square">
            <a:spAutoFit/>
          </a:bodyPr>
          <a:lstStyle/>
          <a:p>
            <a:r>
              <a:rPr lang="en-IN" b="1" dirty="0"/>
              <a:t>Model Context Protocol (MCP)</a:t>
            </a:r>
          </a:p>
        </p:txBody>
      </p:sp>
      <p:sp>
        <p:nvSpPr>
          <p:cNvPr id="14" name="TextBox 13">
            <a:extLst>
              <a:ext uri="{FF2B5EF4-FFF2-40B4-BE49-F238E27FC236}">
                <a16:creationId xmlns:a16="http://schemas.microsoft.com/office/drawing/2014/main" id="{803F5576-3F29-48C7-ADA0-3A6CF8CB652D}"/>
              </a:ext>
            </a:extLst>
          </p:cNvPr>
          <p:cNvSpPr txBox="1"/>
          <p:nvPr/>
        </p:nvSpPr>
        <p:spPr>
          <a:xfrm>
            <a:off x="297542" y="1556087"/>
            <a:ext cx="826820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MCP is like a universal connector that lets AI (like </a:t>
            </a:r>
            <a:r>
              <a:rPr lang="en-US" dirty="0" err="1"/>
              <a:t>ChatGPT</a:t>
            </a:r>
            <a:r>
              <a:rPr lang="en-US" dirty="0"/>
              <a:t>, Claude, etc.) talk safely with outside tools and data 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Instead of being “stuck” with only what it was trained on, the AI can use MCP to fetch real-time data or trigger actions in software.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makes the AI more useful, accurate, and reliable in business tasks.</a:t>
            </a:r>
            <a:endParaRPr lang="en-IN" dirty="0"/>
          </a:p>
        </p:txBody>
      </p:sp>
    </p:spTree>
    <p:extLst>
      <p:ext uri="{BB962C8B-B14F-4D97-AF65-F5344CB8AC3E}">
        <p14:creationId xmlns:p14="http://schemas.microsoft.com/office/powerpoint/2010/main" val="1036742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82BF56-A51A-48A2-B232-F2CF9B5E0EFE}"/>
              </a:ext>
            </a:extLst>
          </p:cNvPr>
          <p:cNvSpPr>
            <a:spLocks noGrp="1"/>
          </p:cNvSpPr>
          <p:nvPr>
            <p:ph idx="1"/>
          </p:nvPr>
        </p:nvSpPr>
        <p:spPr>
          <a:xfrm>
            <a:off x="251520" y="215394"/>
            <a:ext cx="8640960" cy="4276777"/>
          </a:xfrm>
        </p:spPr>
        <p:txBody>
          <a:bodyPr>
            <a:normAutofit/>
          </a:bodyPr>
          <a:lstStyle/>
          <a:p>
            <a:r>
              <a:rPr lang="en-US" sz="1800" dirty="0"/>
              <a:t>🔹 </a:t>
            </a:r>
            <a:r>
              <a:rPr lang="en-US" sz="1800" b="1" dirty="0"/>
              <a:t>Without MCP:</a:t>
            </a:r>
            <a:br>
              <a:rPr lang="en-US" sz="1800" b="1" dirty="0"/>
            </a:br>
            <a:r>
              <a:rPr lang="en-US" sz="1800" dirty="0"/>
              <a:t>You ask an AI: </a:t>
            </a:r>
            <a:r>
              <a:rPr lang="en-US" sz="1800" i="1" dirty="0"/>
              <a:t>“What’s the stock price of Microsoft right now?”</a:t>
            </a:r>
            <a:br>
              <a:rPr lang="en-US" sz="1800" dirty="0"/>
            </a:br>
            <a:r>
              <a:rPr lang="en-US" sz="1800" dirty="0"/>
              <a:t>→ AI might not know, because its training data is old.</a:t>
            </a:r>
          </a:p>
          <a:p>
            <a:pPr marL="0" indent="0">
              <a:buNone/>
            </a:pPr>
            <a:endParaRPr lang="en-US" sz="1800" dirty="0"/>
          </a:p>
          <a:p>
            <a:r>
              <a:rPr lang="en-US" sz="1800" b="1" dirty="0"/>
              <a:t>🔹 With MCP:</a:t>
            </a:r>
            <a:br>
              <a:rPr lang="en-US" sz="1800" b="1" dirty="0"/>
            </a:br>
            <a:r>
              <a:rPr lang="en-US" sz="1800" dirty="0"/>
              <a:t>Through MCP, the AI connects securely to a </a:t>
            </a:r>
            <a:r>
              <a:rPr lang="en-US" sz="1800" b="1" dirty="0"/>
              <a:t>stock market API</a:t>
            </a:r>
            <a:r>
              <a:rPr lang="en-US" sz="1800" dirty="0"/>
              <a:t> → fetches the </a:t>
            </a:r>
            <a:r>
              <a:rPr lang="en-US" sz="1800" b="1" dirty="0"/>
              <a:t>live price</a:t>
            </a:r>
            <a:r>
              <a:rPr lang="en-US" sz="1800" dirty="0"/>
              <a:t> → gives you the correct, up-to-date answer.</a:t>
            </a:r>
          </a:p>
          <a:p>
            <a:pPr marL="0" indent="0">
              <a:buNone/>
            </a:pPr>
            <a:endParaRPr lang="en-US" sz="1800" dirty="0"/>
          </a:p>
          <a:p>
            <a:pPr marL="0" indent="0">
              <a:buNone/>
            </a:pPr>
            <a:endParaRPr lang="en-US" sz="1800" dirty="0"/>
          </a:p>
          <a:p>
            <a:r>
              <a:rPr lang="en-US" sz="1800" b="1" dirty="0"/>
              <a:t>👉 Think of MCP </a:t>
            </a:r>
            <a:r>
              <a:rPr lang="en-US" sz="1800" dirty="0"/>
              <a:t>as a </a:t>
            </a:r>
            <a:r>
              <a:rPr lang="en-US" sz="1800" b="1" dirty="0"/>
              <a:t>power socket</a:t>
            </a:r>
            <a:r>
              <a:rPr lang="en-US" sz="1800" dirty="0"/>
              <a:t>: the AI is the device, and MCP lets it plug into different “power sources” (databases, APIs, apps) without needing custom wiring every time.</a:t>
            </a:r>
            <a:endParaRPr lang="en-IN" sz="1800" dirty="0"/>
          </a:p>
        </p:txBody>
      </p:sp>
      <p:sp>
        <p:nvSpPr>
          <p:cNvPr id="3" name="Slide Number Placeholder 2">
            <a:extLst>
              <a:ext uri="{FF2B5EF4-FFF2-40B4-BE49-F238E27FC236}">
                <a16:creationId xmlns:a16="http://schemas.microsoft.com/office/drawing/2014/main" id="{99FDED62-D0C9-4CE2-8B06-641ABD1F13ED}"/>
              </a:ext>
            </a:extLst>
          </p:cNvPr>
          <p:cNvSpPr>
            <a:spLocks noGrp="1"/>
          </p:cNvSpPr>
          <p:nvPr>
            <p:ph type="sldNum" sz="quarter" idx="12"/>
          </p:nvPr>
        </p:nvSpPr>
        <p:spPr/>
        <p:txBody>
          <a:bodyPr/>
          <a:lstStyle/>
          <a:p>
            <a:fld id="{2FF7D0EC-F46E-48DE-9236-6C99BF310D9F}" type="slidenum">
              <a:rPr lang="en-IN" smtClean="0"/>
              <a:pPr/>
              <a:t>81</a:t>
            </a:fld>
            <a:endParaRPr lang="en-IN" dirty="0"/>
          </a:p>
        </p:txBody>
      </p:sp>
    </p:spTree>
    <p:extLst>
      <p:ext uri="{BB962C8B-B14F-4D97-AF65-F5344CB8AC3E}">
        <p14:creationId xmlns:p14="http://schemas.microsoft.com/office/powerpoint/2010/main" val="3761795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66DEFD-27B7-4007-9019-AB6E55FC4D30}"/>
              </a:ext>
            </a:extLst>
          </p:cNvPr>
          <p:cNvSpPr>
            <a:spLocks noGrp="1"/>
          </p:cNvSpPr>
          <p:nvPr>
            <p:ph type="sldNum" sz="quarter" idx="12"/>
          </p:nvPr>
        </p:nvSpPr>
        <p:spPr/>
        <p:txBody>
          <a:bodyPr/>
          <a:lstStyle/>
          <a:p>
            <a:fld id="{2FF7D0EC-F46E-48DE-9236-6C99BF310D9F}" type="slidenum">
              <a:rPr lang="en-IN" smtClean="0"/>
              <a:pPr/>
              <a:t>82</a:t>
            </a:fld>
            <a:endParaRPr lang="en-IN" dirty="0"/>
          </a:p>
        </p:txBody>
      </p:sp>
      <p:sp>
        <p:nvSpPr>
          <p:cNvPr id="4" name="Title 3">
            <a:extLst>
              <a:ext uri="{FF2B5EF4-FFF2-40B4-BE49-F238E27FC236}">
                <a16:creationId xmlns:a16="http://schemas.microsoft.com/office/drawing/2014/main" id="{A5EC0934-D3FB-4823-9CEC-53D018CD8167}"/>
              </a:ext>
            </a:extLst>
          </p:cNvPr>
          <p:cNvSpPr>
            <a:spLocks noGrp="1"/>
          </p:cNvSpPr>
          <p:nvPr>
            <p:ph type="title"/>
          </p:nvPr>
        </p:nvSpPr>
        <p:spPr/>
        <p:txBody>
          <a:bodyPr/>
          <a:lstStyle/>
          <a:p>
            <a:r>
              <a:rPr lang="en-US" sz="2400" b="1" dirty="0"/>
              <a:t>Claude Desktop and its models</a:t>
            </a:r>
            <a:endParaRPr lang="en-IN" sz="2400" dirty="0"/>
          </a:p>
        </p:txBody>
      </p:sp>
      <p:sp>
        <p:nvSpPr>
          <p:cNvPr id="5" name="Rectangle 1">
            <a:extLst>
              <a:ext uri="{FF2B5EF4-FFF2-40B4-BE49-F238E27FC236}">
                <a16:creationId xmlns:a16="http://schemas.microsoft.com/office/drawing/2014/main" id="{8A0665BA-903E-48DD-B071-3EA9B3F5D19F}"/>
              </a:ext>
            </a:extLst>
          </p:cNvPr>
          <p:cNvSpPr>
            <a:spLocks noGrp="1" noChangeArrowheads="1"/>
          </p:cNvSpPr>
          <p:nvPr>
            <p:ph idx="1"/>
          </p:nvPr>
        </p:nvSpPr>
        <p:spPr bwMode="auto">
          <a:xfrm>
            <a:off x="250825" y="628948"/>
            <a:ext cx="86409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Claude Desktop</a:t>
            </a:r>
            <a:r>
              <a:rPr kumimoji="0" lang="en-US" altLang="en-US" sz="1800" b="0" i="0" u="none" strike="noStrike" cap="none" normalizeH="0" baseline="0" dirty="0">
                <a:ln>
                  <a:noFill/>
                </a:ln>
                <a:solidFill>
                  <a:schemeClr val="tx1"/>
                </a:solidFill>
                <a:effectLst/>
                <a:latin typeface="Arial" panose="020B0604020202020204" pitchFamily="34" charset="0"/>
              </a:rPr>
              <a:t> = easy desktop access to Claude AI.</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Claude Models</a:t>
            </a:r>
            <a:r>
              <a:rPr kumimoji="0" lang="en-US" altLang="en-US" sz="1800" b="0" i="0" u="none" strike="noStrike" cap="none" normalizeH="0" baseline="0" dirty="0">
                <a:ln>
                  <a:noFill/>
                </a:ln>
                <a:solidFill>
                  <a:schemeClr val="tx1"/>
                </a:solidFill>
                <a:effectLst/>
                <a:latin typeface="Arial" panose="020B0604020202020204" pitchFamily="34" charset="0"/>
              </a:rPr>
              <a:t> = 3 generations → </a:t>
            </a:r>
            <a:r>
              <a:rPr kumimoji="0" lang="en-US" altLang="en-US" sz="1800" b="1" i="0" u="none" strike="noStrike" cap="none" normalizeH="0" baseline="0" dirty="0">
                <a:ln>
                  <a:noFill/>
                </a:ln>
                <a:solidFill>
                  <a:schemeClr val="tx1"/>
                </a:solidFill>
                <a:effectLst/>
                <a:latin typeface="Arial" panose="020B0604020202020204" pitchFamily="34" charset="0"/>
              </a:rPr>
              <a:t>Claude 1 → Claude 2 → Claude 3 (Haiku, Sonnet, Opus)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7" name="AutoShape 3" descr="Output image">
            <a:extLst>
              <a:ext uri="{FF2B5EF4-FFF2-40B4-BE49-F238E27FC236}">
                <a16:creationId xmlns:a16="http://schemas.microsoft.com/office/drawing/2014/main" id="{7AC3E6F6-5F19-41EE-AE97-BB27EEF0DC0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4D948696-54F0-425B-93BE-FF503537599B}"/>
              </a:ext>
            </a:extLst>
          </p:cNvPr>
          <p:cNvPicPr>
            <a:picLocks noChangeAspect="1"/>
          </p:cNvPicPr>
          <p:nvPr/>
        </p:nvPicPr>
        <p:blipFill>
          <a:blip r:embed="rId2"/>
          <a:stretch>
            <a:fillRect/>
          </a:stretch>
        </p:blipFill>
        <p:spPr>
          <a:xfrm>
            <a:off x="2116081" y="2205500"/>
            <a:ext cx="4607038" cy="2508588"/>
          </a:xfrm>
          <a:prstGeom prst="rect">
            <a:avLst/>
          </a:prstGeom>
        </p:spPr>
      </p:pic>
      <p:sp>
        <p:nvSpPr>
          <p:cNvPr id="9" name="Rectangle 8">
            <a:extLst>
              <a:ext uri="{FF2B5EF4-FFF2-40B4-BE49-F238E27FC236}">
                <a16:creationId xmlns:a16="http://schemas.microsoft.com/office/drawing/2014/main" id="{25B6532C-8B77-46CB-B89A-09915F247E54}"/>
              </a:ext>
            </a:extLst>
          </p:cNvPr>
          <p:cNvSpPr/>
          <p:nvPr/>
        </p:nvSpPr>
        <p:spPr>
          <a:xfrm>
            <a:off x="250824" y="1622465"/>
            <a:ext cx="8539899" cy="670120"/>
          </a:xfrm>
          <a:prstGeom prst="rect">
            <a:avLst/>
          </a:prstGeom>
        </p:spPr>
        <p:txBody>
          <a:bodyPr wrap="square">
            <a:spAutoFit/>
          </a:bodyPr>
          <a:lstStyle/>
          <a:p>
            <a:pPr>
              <a:lnSpc>
                <a:spcPct val="107000"/>
              </a:lnSpc>
              <a:spcAft>
                <a:spcPts val="800"/>
              </a:spcAft>
            </a:pPr>
            <a:r>
              <a:rPr lang="en-IN" dirty="0">
                <a:latin typeface="Arial" panose="020B0604020202020204" pitchFamily="34" charset="0"/>
                <a:ea typeface="Calibri" panose="020F0502020204030204" pitchFamily="34" charset="0"/>
                <a:cs typeface="Times New Roman" panose="02020603050405020304" pitchFamily="18" charset="0"/>
              </a:rPr>
              <a:t>Claude is a next generation AI assistant built by Anthropic and trained to be safe, accurate, and secure to help you do your best work.</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4275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43A468-F348-4638-9C7E-9C29EC874662}"/>
              </a:ext>
            </a:extLst>
          </p:cNvPr>
          <p:cNvSpPr>
            <a:spLocks noGrp="1"/>
          </p:cNvSpPr>
          <p:nvPr>
            <p:ph idx="1"/>
          </p:nvPr>
        </p:nvSpPr>
        <p:spPr/>
        <p:txBody>
          <a:bodyPr/>
          <a:lstStyle/>
          <a:p>
            <a:pPr marL="0" indent="0">
              <a:buNone/>
            </a:pPr>
            <a:r>
              <a:rPr lang="en-IN" dirty="0">
                <a:hlinkClick r:id="rId2"/>
              </a:rPr>
              <a:t>https://claude.ai/public/artifacts/cae7ed4c-39da-473b-b51b-33dca454fc55</a:t>
            </a:r>
            <a:endParaRPr lang="en-IN" dirty="0"/>
          </a:p>
          <a:p>
            <a:pPr marL="0" indent="0">
              <a:buNone/>
            </a:pPr>
            <a:endParaRPr lang="en-IN" dirty="0"/>
          </a:p>
          <a:p>
            <a:pPr marL="0" indent="0">
              <a:buNone/>
            </a:pPr>
            <a:endParaRPr lang="en-IN" dirty="0"/>
          </a:p>
        </p:txBody>
      </p:sp>
      <p:sp>
        <p:nvSpPr>
          <p:cNvPr id="3" name="Slide Number Placeholder 2">
            <a:extLst>
              <a:ext uri="{FF2B5EF4-FFF2-40B4-BE49-F238E27FC236}">
                <a16:creationId xmlns:a16="http://schemas.microsoft.com/office/drawing/2014/main" id="{1A24053B-71DB-4DED-9982-F9583F22DBC6}"/>
              </a:ext>
            </a:extLst>
          </p:cNvPr>
          <p:cNvSpPr>
            <a:spLocks noGrp="1"/>
          </p:cNvSpPr>
          <p:nvPr>
            <p:ph type="sldNum" sz="quarter" idx="12"/>
          </p:nvPr>
        </p:nvSpPr>
        <p:spPr/>
        <p:txBody>
          <a:bodyPr/>
          <a:lstStyle/>
          <a:p>
            <a:fld id="{2FF7D0EC-F46E-48DE-9236-6C99BF310D9F}" type="slidenum">
              <a:rPr lang="en-IN" smtClean="0"/>
              <a:pPr/>
              <a:t>83</a:t>
            </a:fld>
            <a:endParaRPr lang="en-IN" dirty="0"/>
          </a:p>
        </p:txBody>
      </p:sp>
      <p:sp>
        <p:nvSpPr>
          <p:cNvPr id="4" name="Title 3">
            <a:extLst>
              <a:ext uri="{FF2B5EF4-FFF2-40B4-BE49-F238E27FC236}">
                <a16:creationId xmlns:a16="http://schemas.microsoft.com/office/drawing/2014/main" id="{3A9A73E2-FF4E-45FB-ADCB-8FE734A5E46B}"/>
              </a:ext>
            </a:extLst>
          </p:cNvPr>
          <p:cNvSpPr>
            <a:spLocks noGrp="1"/>
          </p:cNvSpPr>
          <p:nvPr>
            <p:ph type="title"/>
          </p:nvPr>
        </p:nvSpPr>
        <p:spPr>
          <a:xfrm>
            <a:off x="215520" y="100445"/>
            <a:ext cx="8640960" cy="797120"/>
          </a:xfrm>
        </p:spPr>
        <p:txBody>
          <a:bodyPr/>
          <a:lstStyle/>
          <a:p>
            <a:r>
              <a:rPr lang="en-IN" dirty="0"/>
              <a:t>Comparison about AI , ML , DL , Generative AI , AI Agents , Agentic AI with real and current example</a:t>
            </a:r>
          </a:p>
        </p:txBody>
      </p:sp>
    </p:spTree>
    <p:extLst>
      <p:ext uri="{BB962C8B-B14F-4D97-AF65-F5344CB8AC3E}">
        <p14:creationId xmlns:p14="http://schemas.microsoft.com/office/powerpoint/2010/main" val="16374546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E0EFBF-271A-4707-BDB4-26524F93C425}"/>
              </a:ext>
            </a:extLst>
          </p:cNvPr>
          <p:cNvSpPr>
            <a:spLocks noGrp="1"/>
          </p:cNvSpPr>
          <p:nvPr>
            <p:ph idx="1"/>
          </p:nvPr>
        </p:nvSpPr>
        <p:spPr>
          <a:xfrm>
            <a:off x="251520" y="251681"/>
            <a:ext cx="8640960" cy="662720"/>
          </a:xfrm>
        </p:spPr>
        <p:txBody>
          <a:bodyPr/>
          <a:lstStyle/>
          <a:p>
            <a:pPr marL="0" indent="0">
              <a:buNone/>
            </a:pPr>
            <a:r>
              <a:rPr lang="en-IN" b="1" dirty="0"/>
              <a:t>Prompt Engineering vs Context Engineering</a:t>
            </a:r>
          </a:p>
        </p:txBody>
      </p:sp>
      <p:sp>
        <p:nvSpPr>
          <p:cNvPr id="3" name="Slide Number Placeholder 2">
            <a:extLst>
              <a:ext uri="{FF2B5EF4-FFF2-40B4-BE49-F238E27FC236}">
                <a16:creationId xmlns:a16="http://schemas.microsoft.com/office/drawing/2014/main" id="{FA6BA44A-8D70-4411-99F8-194E2C7BF9C5}"/>
              </a:ext>
            </a:extLst>
          </p:cNvPr>
          <p:cNvSpPr>
            <a:spLocks noGrp="1"/>
          </p:cNvSpPr>
          <p:nvPr>
            <p:ph type="sldNum" sz="quarter" idx="12"/>
          </p:nvPr>
        </p:nvSpPr>
        <p:spPr/>
        <p:txBody>
          <a:bodyPr/>
          <a:lstStyle/>
          <a:p>
            <a:fld id="{2FF7D0EC-F46E-48DE-9236-6C99BF310D9F}" type="slidenum">
              <a:rPr lang="en-IN" smtClean="0"/>
              <a:pPr/>
              <a:t>84</a:t>
            </a:fld>
            <a:endParaRPr lang="en-IN" dirty="0"/>
          </a:p>
        </p:txBody>
      </p:sp>
      <p:graphicFrame>
        <p:nvGraphicFramePr>
          <p:cNvPr id="11" name="Table 10">
            <a:extLst>
              <a:ext uri="{FF2B5EF4-FFF2-40B4-BE49-F238E27FC236}">
                <a16:creationId xmlns:a16="http://schemas.microsoft.com/office/drawing/2014/main" id="{69FF20B9-D2D4-4802-A40A-8E94E349CF51}"/>
              </a:ext>
            </a:extLst>
          </p:cNvPr>
          <p:cNvGraphicFramePr>
            <a:graphicFrameLocks noGrp="1"/>
          </p:cNvGraphicFramePr>
          <p:nvPr>
            <p:extLst>
              <p:ext uri="{D42A27DB-BD31-4B8C-83A1-F6EECF244321}">
                <p14:modId xmlns:p14="http://schemas.microsoft.com/office/powerpoint/2010/main" val="3273669131"/>
              </p:ext>
            </p:extLst>
          </p:nvPr>
        </p:nvGraphicFramePr>
        <p:xfrm>
          <a:off x="420914" y="653144"/>
          <a:ext cx="8215086" cy="4273974"/>
        </p:xfrm>
        <a:graphic>
          <a:graphicData uri="http://schemas.openxmlformats.org/drawingml/2006/table">
            <a:tbl>
              <a:tblPr firstRow="1" firstCol="1" bandRow="1">
                <a:tableStyleId>{5C22544A-7EE6-4342-B048-85BDC9FD1C3A}</a:tableStyleId>
              </a:tblPr>
              <a:tblGrid>
                <a:gridCol w="1603829">
                  <a:extLst>
                    <a:ext uri="{9D8B030D-6E8A-4147-A177-3AD203B41FA5}">
                      <a16:colId xmlns:a16="http://schemas.microsoft.com/office/drawing/2014/main" val="468787999"/>
                    </a:ext>
                  </a:extLst>
                </a:gridCol>
                <a:gridCol w="3200400">
                  <a:extLst>
                    <a:ext uri="{9D8B030D-6E8A-4147-A177-3AD203B41FA5}">
                      <a16:colId xmlns:a16="http://schemas.microsoft.com/office/drawing/2014/main" val="2926590025"/>
                    </a:ext>
                  </a:extLst>
                </a:gridCol>
                <a:gridCol w="3410857">
                  <a:extLst>
                    <a:ext uri="{9D8B030D-6E8A-4147-A177-3AD203B41FA5}">
                      <a16:colId xmlns:a16="http://schemas.microsoft.com/office/drawing/2014/main" val="919947326"/>
                    </a:ext>
                  </a:extLst>
                </a:gridCol>
              </a:tblGrid>
              <a:tr h="217980">
                <a:tc>
                  <a:txBody>
                    <a:bodyPr/>
                    <a:lstStyle/>
                    <a:p>
                      <a:pPr algn="ctr">
                        <a:lnSpc>
                          <a:spcPct val="107000"/>
                        </a:lnSpc>
                        <a:spcAft>
                          <a:spcPts val="0"/>
                        </a:spcAft>
                      </a:pPr>
                      <a:r>
                        <a:rPr lang="en-IN" sz="1400" dirty="0">
                          <a:effectLst/>
                        </a:rPr>
                        <a:t>Aspect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gn="ctr">
                        <a:lnSpc>
                          <a:spcPct val="107000"/>
                        </a:lnSpc>
                        <a:spcAft>
                          <a:spcPts val="0"/>
                        </a:spcAft>
                      </a:pPr>
                      <a:r>
                        <a:rPr lang="en-IN" sz="1400">
                          <a:effectLst/>
                        </a:rPr>
                        <a:t>Prompt Engineering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gn="ctr">
                        <a:lnSpc>
                          <a:spcPct val="107000"/>
                        </a:lnSpc>
                        <a:spcAft>
                          <a:spcPts val="0"/>
                        </a:spcAft>
                      </a:pPr>
                      <a:r>
                        <a:rPr lang="en-IN" sz="1400">
                          <a:effectLst/>
                        </a:rPr>
                        <a:t>Context Engineering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2195911103"/>
                  </a:ext>
                </a:extLst>
              </a:tr>
              <a:tr h="1049017">
                <a:tc>
                  <a:txBody>
                    <a:bodyPr/>
                    <a:lstStyle/>
                    <a:p>
                      <a:pPr>
                        <a:lnSpc>
                          <a:spcPct val="107000"/>
                        </a:lnSpc>
                        <a:spcAft>
                          <a:spcPts val="0"/>
                        </a:spcAft>
                      </a:pPr>
                      <a:r>
                        <a:rPr lang="en-IN" sz="1400" dirty="0">
                          <a:effectLst/>
                        </a:rPr>
                        <a:t>Definition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Crafting clear and effective instructions (prompts) to get the desired response from an AI model.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Designing and structuring </a:t>
                      </a:r>
                      <a:r>
                        <a:rPr lang="en-IN" sz="1400" b="1" dirty="0">
                          <a:effectLst/>
                        </a:rPr>
                        <a:t>the surrounding information (context) </a:t>
                      </a:r>
                      <a:r>
                        <a:rPr lang="en-IN" sz="1400" dirty="0">
                          <a:effectLst/>
                        </a:rPr>
                        <a:t>the model sees, to improve accuracy and relevance.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4126380330"/>
                  </a:ext>
                </a:extLst>
              </a:tr>
              <a:tr h="425740">
                <a:tc>
                  <a:txBody>
                    <a:bodyPr/>
                    <a:lstStyle/>
                    <a:p>
                      <a:pPr>
                        <a:lnSpc>
                          <a:spcPct val="107000"/>
                        </a:lnSpc>
                        <a:spcAft>
                          <a:spcPts val="0"/>
                        </a:spcAft>
                      </a:pPr>
                      <a:r>
                        <a:rPr lang="en-IN" sz="1400">
                          <a:effectLst/>
                        </a:rPr>
                        <a:t>Focus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What you ask (the wording of the question).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a:effectLst/>
                        </a:rPr>
                        <a:t>What the model knows (extra background or data provided).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891591487"/>
                  </a:ext>
                </a:extLst>
              </a:tr>
              <a:tr h="1049017">
                <a:tc>
                  <a:txBody>
                    <a:bodyPr/>
                    <a:lstStyle/>
                    <a:p>
                      <a:pPr>
                        <a:lnSpc>
                          <a:spcPct val="107000"/>
                        </a:lnSpc>
                        <a:spcAft>
                          <a:spcPts val="0"/>
                        </a:spcAft>
                      </a:pPr>
                      <a:r>
                        <a:rPr lang="en-IN" sz="1400">
                          <a:effectLst/>
                        </a:rPr>
                        <a:t>Example (Database)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Prompt: “Write a SQL query to fetch top 5 employees by salary.”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Context: Provide the database schema first, then ask → “Based on this schema, write a SQL query to fetch top 5 employees by salary.”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1150358325"/>
                  </a:ext>
                </a:extLst>
              </a:tr>
              <a:tr h="841258">
                <a:tc>
                  <a:txBody>
                    <a:bodyPr/>
                    <a:lstStyle/>
                    <a:p>
                      <a:pPr>
                        <a:lnSpc>
                          <a:spcPct val="107000"/>
                        </a:lnSpc>
                        <a:spcAft>
                          <a:spcPts val="0"/>
                        </a:spcAft>
                      </a:pPr>
                      <a:r>
                        <a:rPr lang="en-IN" sz="1400">
                          <a:effectLst/>
                        </a:rPr>
                        <a:t>When Useful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Quick tasks, one-off instructions.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Complex workflows, business apps, or when AI needs history, rules, or knowledge base.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997637324"/>
                  </a:ext>
                </a:extLst>
              </a:tr>
              <a:tr h="633499">
                <a:tc>
                  <a:txBody>
                    <a:bodyPr/>
                    <a:lstStyle/>
                    <a:p>
                      <a:pPr>
                        <a:lnSpc>
                          <a:spcPct val="107000"/>
                        </a:lnSpc>
                        <a:spcAft>
                          <a:spcPts val="0"/>
                        </a:spcAft>
                      </a:pPr>
                      <a:r>
                        <a:rPr lang="en-IN" sz="1400">
                          <a:effectLst/>
                        </a:rPr>
                        <a:t>Outcome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a:effectLst/>
                        </a:rPr>
                        <a:t>AI gives output directly based on prompt.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tc>
                  <a:txBody>
                    <a:bodyPr/>
                    <a:lstStyle/>
                    <a:p>
                      <a:pPr>
                        <a:lnSpc>
                          <a:spcPct val="107000"/>
                        </a:lnSpc>
                        <a:spcAft>
                          <a:spcPts val="0"/>
                        </a:spcAft>
                      </a:pPr>
                      <a:r>
                        <a:rPr lang="en-IN" sz="1400" dirty="0">
                          <a:effectLst/>
                        </a:rPr>
                        <a:t>AI uses both prompt + context → more accurate, tailored results.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132" marR="9132" marT="9132" marB="9132" anchor="ctr"/>
                </a:tc>
                <a:extLst>
                  <a:ext uri="{0D108BD9-81ED-4DB2-BD59-A6C34878D82A}">
                    <a16:rowId xmlns:a16="http://schemas.microsoft.com/office/drawing/2014/main" val="2391514015"/>
                  </a:ext>
                </a:extLst>
              </a:tr>
            </a:tbl>
          </a:graphicData>
        </a:graphic>
      </p:graphicFrame>
    </p:spTree>
    <p:extLst>
      <p:ext uri="{BB962C8B-B14F-4D97-AF65-F5344CB8AC3E}">
        <p14:creationId xmlns:p14="http://schemas.microsoft.com/office/powerpoint/2010/main" val="41161388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04E669-E679-44CD-9CD6-A30F80B86770}"/>
              </a:ext>
            </a:extLst>
          </p:cNvPr>
          <p:cNvSpPr>
            <a:spLocks noGrp="1"/>
          </p:cNvSpPr>
          <p:nvPr>
            <p:ph type="sldNum" sz="quarter" idx="12"/>
          </p:nvPr>
        </p:nvSpPr>
        <p:spPr/>
        <p:txBody>
          <a:bodyPr/>
          <a:lstStyle/>
          <a:p>
            <a:fld id="{2FF7D0EC-F46E-48DE-9236-6C99BF310D9F}" type="slidenum">
              <a:rPr lang="en-IN" smtClean="0"/>
              <a:pPr/>
              <a:t>85</a:t>
            </a:fld>
            <a:endParaRPr lang="en-IN" dirty="0"/>
          </a:p>
        </p:txBody>
      </p:sp>
      <p:sp>
        <p:nvSpPr>
          <p:cNvPr id="11" name="Rectangle 10">
            <a:extLst>
              <a:ext uri="{FF2B5EF4-FFF2-40B4-BE49-F238E27FC236}">
                <a16:creationId xmlns:a16="http://schemas.microsoft.com/office/drawing/2014/main" id="{B6BC31ED-9568-4511-9784-B1AE5DED1258}"/>
              </a:ext>
            </a:extLst>
          </p:cNvPr>
          <p:cNvSpPr/>
          <p:nvPr/>
        </p:nvSpPr>
        <p:spPr>
          <a:xfrm>
            <a:off x="215520" y="774078"/>
            <a:ext cx="8640960" cy="1204945"/>
          </a:xfrm>
          <a:prstGeom prst="rect">
            <a:avLst/>
          </a:prstGeom>
        </p:spPr>
        <p:txBody>
          <a:bodyPr wrap="square">
            <a:spAutoFit/>
          </a:bodyPr>
          <a:lstStyle/>
          <a:p>
            <a:pPr>
              <a:lnSpc>
                <a:spcPct val="107000"/>
              </a:lnSpc>
              <a:spcAft>
                <a:spcPts val="800"/>
              </a:spcAft>
            </a:pPr>
            <a:r>
              <a:rPr lang="en-IN" sz="2000" b="1" dirty="0">
                <a:latin typeface="Times New Roman" panose="02020603050405020304" pitchFamily="18" charset="0"/>
                <a:ea typeface="Times New Roman" panose="02020603050405020304" pitchFamily="18" charset="0"/>
                <a:cs typeface="Times New Roman" panose="02020603050405020304" pitchFamily="18" charset="0"/>
              </a:rPr>
              <a:t>Simple Analogy</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Prompt Engineering</a:t>
            </a:r>
            <a:r>
              <a:rPr lang="en-IN" dirty="0">
                <a:latin typeface="Times New Roman" panose="02020603050405020304" pitchFamily="18" charset="0"/>
                <a:ea typeface="Times New Roman" panose="02020603050405020304" pitchFamily="18" charset="0"/>
                <a:cs typeface="Times New Roman" panose="02020603050405020304" pitchFamily="18" charset="0"/>
              </a:rPr>
              <a:t> = Asking a </a:t>
            </a:r>
            <a:r>
              <a:rPr lang="en-IN" b="1" dirty="0">
                <a:latin typeface="Times New Roman" panose="02020603050405020304" pitchFamily="18" charset="0"/>
                <a:ea typeface="Times New Roman" panose="02020603050405020304" pitchFamily="18" charset="0"/>
                <a:cs typeface="Times New Roman" panose="02020603050405020304" pitchFamily="18" charset="0"/>
              </a:rPr>
              <a:t>good question</a:t>
            </a:r>
            <a:r>
              <a:rPr lang="en-IN"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Context Engineering</a:t>
            </a:r>
            <a:r>
              <a:rPr lang="en-IN" dirty="0">
                <a:latin typeface="Times New Roman" panose="02020603050405020304" pitchFamily="18" charset="0"/>
                <a:ea typeface="Times New Roman" panose="02020603050405020304" pitchFamily="18" charset="0"/>
                <a:cs typeface="Times New Roman" panose="02020603050405020304" pitchFamily="18" charset="0"/>
              </a:rPr>
              <a:t> = Giving </a:t>
            </a:r>
            <a:r>
              <a:rPr lang="en-IN" b="1" dirty="0">
                <a:latin typeface="Times New Roman" panose="02020603050405020304" pitchFamily="18" charset="0"/>
                <a:ea typeface="Times New Roman" panose="02020603050405020304" pitchFamily="18" charset="0"/>
                <a:cs typeface="Times New Roman" panose="02020603050405020304" pitchFamily="18" charset="0"/>
              </a:rPr>
              <a:t>extra background</a:t>
            </a:r>
            <a:r>
              <a:rPr lang="en-IN" dirty="0">
                <a:latin typeface="Times New Roman" panose="02020603050405020304" pitchFamily="18" charset="0"/>
                <a:ea typeface="Times New Roman" panose="02020603050405020304" pitchFamily="18" charset="0"/>
                <a:cs typeface="Times New Roman" panose="02020603050405020304" pitchFamily="18" charset="0"/>
              </a:rPr>
              <a:t> so the answer is smarter.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1B820707-469E-4483-8CBF-91574128D8FF}"/>
              </a:ext>
            </a:extLst>
          </p:cNvPr>
          <p:cNvSpPr/>
          <p:nvPr/>
        </p:nvSpPr>
        <p:spPr>
          <a:xfrm>
            <a:off x="215520" y="2190991"/>
            <a:ext cx="8640960" cy="1468351"/>
          </a:xfrm>
          <a:prstGeom prst="rect">
            <a:avLst/>
          </a:prstGeom>
        </p:spPr>
        <p:txBody>
          <a:bodyPr wrap="square">
            <a:spAutoFit/>
          </a:bodyPr>
          <a:lstStyle/>
          <a:p>
            <a:pPr>
              <a:lnSpc>
                <a:spcPct val="107000"/>
              </a:lnSpc>
              <a:spcAft>
                <a:spcPts val="800"/>
              </a:spcAft>
            </a:pPr>
            <a:r>
              <a:rPr lang="en-IN" dirty="0">
                <a:latin typeface="Segoe UI Emoji" panose="020B0502040204020203" pitchFamily="34" charset="0"/>
                <a:ea typeface="Times New Roman" panose="02020603050405020304" pitchFamily="18" charset="0"/>
                <a:cs typeface="Segoe UI Emoji" panose="020B0502040204020203" pitchFamily="34"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Example in </a:t>
            </a:r>
            <a:r>
              <a:rPr lang="en-IN" b="1" dirty="0">
                <a:latin typeface="Times New Roman" panose="02020603050405020304" pitchFamily="18" charset="0"/>
                <a:ea typeface="Times New Roman" panose="02020603050405020304" pitchFamily="18" charset="0"/>
                <a:cs typeface="Times New Roman" panose="02020603050405020304" pitchFamily="18" charset="0"/>
              </a:rPr>
              <a:t>QA Automation</a:t>
            </a:r>
            <a:r>
              <a:rPr lang="en-IN"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Prompt Engineering</a:t>
            </a:r>
            <a:r>
              <a:rPr lang="en-IN" dirty="0">
                <a:latin typeface="Times New Roman" panose="02020603050405020304" pitchFamily="18" charset="0"/>
                <a:ea typeface="Times New Roman" panose="02020603050405020304" pitchFamily="18" charset="0"/>
                <a:cs typeface="Times New Roman" panose="02020603050405020304" pitchFamily="18" charset="0"/>
              </a:rPr>
              <a:t> → </a:t>
            </a:r>
            <a:r>
              <a:rPr lang="en-IN" i="1" dirty="0">
                <a:latin typeface="Times New Roman" panose="02020603050405020304" pitchFamily="18" charset="0"/>
                <a:ea typeface="Times New Roman" panose="02020603050405020304" pitchFamily="18" charset="0"/>
                <a:cs typeface="Times New Roman" panose="02020603050405020304" pitchFamily="18" charset="0"/>
              </a:rPr>
              <a:t>“Write Playwright script to test login page.”</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Context Engineering</a:t>
            </a:r>
            <a:r>
              <a:rPr lang="en-IN" dirty="0">
                <a:latin typeface="Times New Roman" panose="02020603050405020304" pitchFamily="18" charset="0"/>
                <a:ea typeface="Times New Roman" panose="02020603050405020304" pitchFamily="18" charset="0"/>
                <a:cs typeface="Times New Roman" panose="02020603050405020304" pitchFamily="18" charset="0"/>
              </a:rPr>
              <a:t> → Provide </a:t>
            </a:r>
            <a:r>
              <a:rPr lang="en-IN" b="1" dirty="0">
                <a:latin typeface="Times New Roman" panose="02020603050405020304" pitchFamily="18" charset="0"/>
                <a:ea typeface="Times New Roman" panose="02020603050405020304" pitchFamily="18" charset="0"/>
                <a:cs typeface="Times New Roman" panose="02020603050405020304" pitchFamily="18" charset="0"/>
              </a:rPr>
              <a:t>UI element locators + business rules</a:t>
            </a:r>
            <a:r>
              <a:rPr lang="en-IN" dirty="0">
                <a:latin typeface="Times New Roman" panose="02020603050405020304" pitchFamily="18" charset="0"/>
                <a:ea typeface="Times New Roman" panose="02020603050405020304" pitchFamily="18" charset="0"/>
                <a:cs typeface="Times New Roman" panose="02020603050405020304" pitchFamily="18" charset="0"/>
              </a:rPr>
              <a:t> in advance, then ask for the script → More reliable automation code.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33029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BD274C-B2B2-4D0E-9BF0-B879A01FB39C}"/>
              </a:ext>
            </a:extLst>
          </p:cNvPr>
          <p:cNvSpPr>
            <a:spLocks noGrp="1"/>
          </p:cNvSpPr>
          <p:nvPr>
            <p:ph type="sldNum" sz="quarter" idx="12"/>
          </p:nvPr>
        </p:nvSpPr>
        <p:spPr/>
        <p:txBody>
          <a:bodyPr/>
          <a:lstStyle/>
          <a:p>
            <a:fld id="{2FF7D0EC-F46E-48DE-9236-6C99BF310D9F}" type="slidenum">
              <a:rPr lang="en-IN" smtClean="0"/>
              <a:pPr/>
              <a:t>86</a:t>
            </a:fld>
            <a:endParaRPr lang="en-IN" dirty="0"/>
          </a:p>
        </p:txBody>
      </p:sp>
      <p:pic>
        <p:nvPicPr>
          <p:cNvPr id="5" name="Picture 4">
            <a:extLst>
              <a:ext uri="{FF2B5EF4-FFF2-40B4-BE49-F238E27FC236}">
                <a16:creationId xmlns:a16="http://schemas.microsoft.com/office/drawing/2014/main" id="{7EEBB779-4F9E-4453-ADBC-E2F4A152BBF3}"/>
              </a:ext>
            </a:extLst>
          </p:cNvPr>
          <p:cNvPicPr>
            <a:picLocks noChangeAspect="1"/>
          </p:cNvPicPr>
          <p:nvPr/>
        </p:nvPicPr>
        <p:blipFill>
          <a:blip r:embed="rId2"/>
          <a:stretch>
            <a:fillRect/>
          </a:stretch>
        </p:blipFill>
        <p:spPr>
          <a:xfrm>
            <a:off x="1308528" y="932936"/>
            <a:ext cx="6526943" cy="3109291"/>
          </a:xfrm>
          <a:prstGeom prst="rect">
            <a:avLst/>
          </a:prstGeom>
        </p:spPr>
      </p:pic>
    </p:spTree>
    <p:extLst>
      <p:ext uri="{BB962C8B-B14F-4D97-AF65-F5344CB8AC3E}">
        <p14:creationId xmlns:p14="http://schemas.microsoft.com/office/powerpoint/2010/main" val="3867337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5AC699-1384-4E9B-993E-16451E0CF893}"/>
              </a:ext>
            </a:extLst>
          </p:cNvPr>
          <p:cNvSpPr>
            <a:spLocks noGrp="1"/>
          </p:cNvSpPr>
          <p:nvPr>
            <p:ph type="sldNum" sz="quarter" idx="12"/>
          </p:nvPr>
        </p:nvSpPr>
        <p:spPr/>
        <p:txBody>
          <a:bodyPr/>
          <a:lstStyle/>
          <a:p>
            <a:fld id="{2FF7D0EC-F46E-48DE-9236-6C99BF310D9F}" type="slidenum">
              <a:rPr lang="en-IN" smtClean="0"/>
              <a:pPr/>
              <a:t>87</a:t>
            </a:fld>
            <a:endParaRPr lang="en-IN" dirty="0"/>
          </a:p>
        </p:txBody>
      </p:sp>
      <p:pic>
        <p:nvPicPr>
          <p:cNvPr id="5" name="Picture 4">
            <a:extLst>
              <a:ext uri="{FF2B5EF4-FFF2-40B4-BE49-F238E27FC236}">
                <a16:creationId xmlns:a16="http://schemas.microsoft.com/office/drawing/2014/main" id="{55BC3D89-1DB6-4A42-B96D-1198176F4770}"/>
              </a:ext>
            </a:extLst>
          </p:cNvPr>
          <p:cNvPicPr>
            <a:picLocks noChangeAspect="1"/>
          </p:cNvPicPr>
          <p:nvPr/>
        </p:nvPicPr>
        <p:blipFill>
          <a:blip r:embed="rId2"/>
          <a:stretch>
            <a:fillRect/>
          </a:stretch>
        </p:blipFill>
        <p:spPr>
          <a:xfrm>
            <a:off x="948291" y="1249078"/>
            <a:ext cx="6767091" cy="3054407"/>
          </a:xfrm>
          <a:prstGeom prst="rect">
            <a:avLst/>
          </a:prstGeom>
        </p:spPr>
      </p:pic>
    </p:spTree>
    <p:extLst>
      <p:ext uri="{BB962C8B-B14F-4D97-AF65-F5344CB8AC3E}">
        <p14:creationId xmlns:p14="http://schemas.microsoft.com/office/powerpoint/2010/main" val="3980322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6CD0D7-CF0F-4A26-9059-251A42BCCAC0}"/>
              </a:ext>
            </a:extLst>
          </p:cNvPr>
          <p:cNvSpPr>
            <a:spLocks noGrp="1"/>
          </p:cNvSpPr>
          <p:nvPr>
            <p:ph type="sldNum" sz="quarter" idx="12"/>
          </p:nvPr>
        </p:nvSpPr>
        <p:spPr/>
        <p:txBody>
          <a:bodyPr/>
          <a:lstStyle/>
          <a:p>
            <a:fld id="{2FF7D0EC-F46E-48DE-9236-6C99BF310D9F}" type="slidenum">
              <a:rPr lang="en-IN" smtClean="0"/>
              <a:pPr/>
              <a:t>88</a:t>
            </a:fld>
            <a:endParaRPr lang="en-IN" dirty="0"/>
          </a:p>
        </p:txBody>
      </p:sp>
      <p:pic>
        <p:nvPicPr>
          <p:cNvPr id="5" name="Picture 4">
            <a:extLst>
              <a:ext uri="{FF2B5EF4-FFF2-40B4-BE49-F238E27FC236}">
                <a16:creationId xmlns:a16="http://schemas.microsoft.com/office/drawing/2014/main" id="{66C71A3E-0426-4003-9043-57A2468C7720}"/>
              </a:ext>
            </a:extLst>
          </p:cNvPr>
          <p:cNvPicPr>
            <a:picLocks noChangeAspect="1"/>
          </p:cNvPicPr>
          <p:nvPr/>
        </p:nvPicPr>
        <p:blipFill>
          <a:blip r:embed="rId2"/>
          <a:stretch>
            <a:fillRect/>
          </a:stretch>
        </p:blipFill>
        <p:spPr>
          <a:xfrm>
            <a:off x="615746" y="1098915"/>
            <a:ext cx="7912507" cy="3410125"/>
          </a:xfrm>
          <a:prstGeom prst="rect">
            <a:avLst/>
          </a:prstGeom>
        </p:spPr>
      </p:pic>
    </p:spTree>
    <p:extLst>
      <p:ext uri="{BB962C8B-B14F-4D97-AF65-F5344CB8AC3E}">
        <p14:creationId xmlns:p14="http://schemas.microsoft.com/office/powerpoint/2010/main" val="2278074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6978B2-D48D-433D-A666-6793D9BB9F06}"/>
              </a:ext>
            </a:extLst>
          </p:cNvPr>
          <p:cNvSpPr>
            <a:spLocks noGrp="1"/>
          </p:cNvSpPr>
          <p:nvPr>
            <p:ph type="sldNum" sz="quarter" idx="12"/>
          </p:nvPr>
        </p:nvSpPr>
        <p:spPr/>
        <p:txBody>
          <a:bodyPr/>
          <a:lstStyle/>
          <a:p>
            <a:fld id="{2FF7D0EC-F46E-48DE-9236-6C99BF310D9F}" type="slidenum">
              <a:rPr lang="en-IN" smtClean="0"/>
              <a:pPr/>
              <a:t>89</a:t>
            </a:fld>
            <a:endParaRPr lang="en-IN" dirty="0"/>
          </a:p>
        </p:txBody>
      </p:sp>
      <p:pic>
        <p:nvPicPr>
          <p:cNvPr id="5" name="Picture 4">
            <a:extLst>
              <a:ext uri="{FF2B5EF4-FFF2-40B4-BE49-F238E27FC236}">
                <a16:creationId xmlns:a16="http://schemas.microsoft.com/office/drawing/2014/main" id="{075BA26F-8191-4D8E-B9C8-DC4F603AA78A}"/>
              </a:ext>
            </a:extLst>
          </p:cNvPr>
          <p:cNvPicPr>
            <a:picLocks noChangeAspect="1"/>
          </p:cNvPicPr>
          <p:nvPr/>
        </p:nvPicPr>
        <p:blipFill>
          <a:blip r:embed="rId2"/>
          <a:stretch>
            <a:fillRect/>
          </a:stretch>
        </p:blipFill>
        <p:spPr>
          <a:xfrm>
            <a:off x="670309" y="1052285"/>
            <a:ext cx="7803382" cy="3634264"/>
          </a:xfrm>
          <a:prstGeom prst="rect">
            <a:avLst/>
          </a:prstGeom>
        </p:spPr>
      </p:pic>
    </p:spTree>
    <p:extLst>
      <p:ext uri="{BB962C8B-B14F-4D97-AF65-F5344CB8AC3E}">
        <p14:creationId xmlns:p14="http://schemas.microsoft.com/office/powerpoint/2010/main" val="3716603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AAFF65-88EE-4329-88D1-D80AC9C60DB4}"/>
              </a:ext>
            </a:extLst>
          </p:cNvPr>
          <p:cNvSpPr>
            <a:spLocks noGrp="1"/>
          </p:cNvSpPr>
          <p:nvPr>
            <p:ph idx="1"/>
          </p:nvPr>
        </p:nvSpPr>
        <p:spPr>
          <a:xfrm>
            <a:off x="251520" y="897565"/>
            <a:ext cx="8640960" cy="3768778"/>
          </a:xfrm>
        </p:spPr>
        <p:txBody>
          <a:bodyPr>
            <a:normAutofit/>
          </a:bodyPr>
          <a:lstStyle/>
          <a:p>
            <a:pPr marL="0" indent="0">
              <a:buNone/>
            </a:pPr>
            <a:r>
              <a:rPr lang="en-IN" sz="1800" b="1" dirty="0"/>
              <a:t>Definition:</a:t>
            </a:r>
            <a:r>
              <a:rPr lang="en-IN" sz="1800" dirty="0"/>
              <a:t> Chatbots that understand natural language.</a:t>
            </a:r>
          </a:p>
          <a:p>
            <a:pPr marL="0" indent="0">
              <a:buNone/>
            </a:pPr>
            <a:r>
              <a:rPr lang="en-US" sz="1800" dirty="0"/>
              <a:t>Enables machines to understand and respond in </a:t>
            </a:r>
            <a:r>
              <a:rPr lang="en-US" sz="1800" b="1" dirty="0"/>
              <a:t>natural language</a:t>
            </a:r>
            <a:r>
              <a:rPr lang="en-US" sz="1800" dirty="0"/>
              <a:t> (text or voice).</a:t>
            </a:r>
          </a:p>
          <a:p>
            <a:pPr marL="0" indent="0">
              <a:buNone/>
            </a:pPr>
            <a:r>
              <a:rPr lang="en-US" sz="1800" b="1" dirty="0"/>
              <a:t>How it works:</a:t>
            </a:r>
            <a:br>
              <a:rPr lang="en-US" sz="1800" dirty="0"/>
            </a:br>
            <a:r>
              <a:rPr lang="en-US" sz="1800" dirty="0"/>
              <a:t>Uses </a:t>
            </a:r>
            <a:r>
              <a:rPr lang="en-US" sz="1800" b="1" dirty="0"/>
              <a:t>NLP (Natural Language Processing)</a:t>
            </a:r>
            <a:r>
              <a:rPr lang="en-US" sz="1800" dirty="0"/>
              <a:t> and </a:t>
            </a:r>
            <a:r>
              <a:rPr lang="en-US" sz="1800" b="1" dirty="0"/>
              <a:t>dialogue management</a:t>
            </a:r>
            <a:r>
              <a:rPr lang="en-US" sz="1800" dirty="0"/>
              <a:t> to understand and respond contextually.</a:t>
            </a:r>
            <a:br>
              <a:rPr lang="en-IN" sz="1800" dirty="0"/>
            </a:br>
            <a:r>
              <a:rPr lang="en-IN" sz="1800" b="1" dirty="0"/>
              <a:t>Example:</a:t>
            </a:r>
            <a:r>
              <a:rPr lang="en-IN" sz="1800" dirty="0"/>
              <a:t> IT Helpdesk Chatbot resets passwords or checks status.</a:t>
            </a:r>
            <a:br>
              <a:rPr lang="en-IN" sz="1800" dirty="0"/>
            </a:br>
            <a:r>
              <a:rPr lang="en-IN" sz="1800" b="1" dirty="0">
                <a:solidFill>
                  <a:srgbClr val="2C3EC6"/>
                </a:solidFill>
              </a:rPr>
              <a:t>Workflow:</a:t>
            </a:r>
            <a:endParaRPr lang="en-IN" sz="1800" dirty="0">
              <a:solidFill>
                <a:srgbClr val="2C3EC6"/>
              </a:solidFill>
            </a:endParaRPr>
          </a:p>
          <a:p>
            <a:r>
              <a:rPr lang="en-IN" sz="1800" dirty="0"/>
              <a:t>NLP → Intent recognition.</a:t>
            </a:r>
          </a:p>
          <a:p>
            <a:r>
              <a:rPr lang="en-IN" sz="1800" dirty="0"/>
              <a:t>Call backend API.</a:t>
            </a:r>
          </a:p>
          <a:p>
            <a:r>
              <a:rPr lang="en-IN" sz="1800" dirty="0"/>
              <a:t>Respond to user.</a:t>
            </a:r>
          </a:p>
          <a:p>
            <a:pPr marL="0" indent="0">
              <a:buNone/>
            </a:pPr>
            <a:endParaRPr lang="en-IN" dirty="0"/>
          </a:p>
        </p:txBody>
      </p:sp>
      <p:sp>
        <p:nvSpPr>
          <p:cNvPr id="3" name="Slide Number Placeholder 2">
            <a:extLst>
              <a:ext uri="{FF2B5EF4-FFF2-40B4-BE49-F238E27FC236}">
                <a16:creationId xmlns:a16="http://schemas.microsoft.com/office/drawing/2014/main" id="{B89EC203-84B2-4346-9D68-4DDB03E221F1}"/>
              </a:ext>
            </a:extLst>
          </p:cNvPr>
          <p:cNvSpPr>
            <a:spLocks noGrp="1"/>
          </p:cNvSpPr>
          <p:nvPr>
            <p:ph type="sldNum" sz="quarter" idx="12"/>
          </p:nvPr>
        </p:nvSpPr>
        <p:spPr/>
        <p:txBody>
          <a:bodyPr/>
          <a:lstStyle/>
          <a:p>
            <a:fld id="{2FF7D0EC-F46E-48DE-9236-6C99BF310D9F}" type="slidenum">
              <a:rPr lang="en-IN" smtClean="0"/>
              <a:pPr/>
              <a:t>9</a:t>
            </a:fld>
            <a:endParaRPr lang="en-IN" dirty="0"/>
          </a:p>
        </p:txBody>
      </p:sp>
      <p:sp>
        <p:nvSpPr>
          <p:cNvPr id="4" name="Title 3">
            <a:extLst>
              <a:ext uri="{FF2B5EF4-FFF2-40B4-BE49-F238E27FC236}">
                <a16:creationId xmlns:a16="http://schemas.microsoft.com/office/drawing/2014/main" id="{6F092E36-FCBB-4A2D-B9DC-B7811F62CA7A}"/>
              </a:ext>
            </a:extLst>
          </p:cNvPr>
          <p:cNvSpPr>
            <a:spLocks noGrp="1"/>
          </p:cNvSpPr>
          <p:nvPr>
            <p:ph type="title"/>
          </p:nvPr>
        </p:nvSpPr>
        <p:spPr/>
        <p:txBody>
          <a:bodyPr/>
          <a:lstStyle/>
          <a:p>
            <a:r>
              <a:rPr lang="en-IN" b="1" dirty="0">
                <a:solidFill>
                  <a:srgbClr val="2C3EC6"/>
                </a:solidFill>
              </a:rPr>
              <a:t>Conversational AI</a:t>
            </a:r>
          </a:p>
        </p:txBody>
      </p:sp>
    </p:spTree>
    <p:extLst>
      <p:ext uri="{BB962C8B-B14F-4D97-AF65-F5344CB8AC3E}">
        <p14:creationId xmlns:p14="http://schemas.microsoft.com/office/powerpoint/2010/main" val="989113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376" y="1597932"/>
            <a:ext cx="7467424" cy="461665"/>
          </a:xfrm>
        </p:spPr>
        <p:txBody>
          <a:bodyPr/>
          <a:lstStyle/>
          <a:p>
            <a:r>
              <a:rPr lang="en-IN" b="1" dirty="0">
                <a:solidFill>
                  <a:schemeClr val="tx1"/>
                </a:solidFill>
              </a:rPr>
              <a:t>Thank you</a:t>
            </a:r>
          </a:p>
        </p:txBody>
      </p:sp>
      <p:sp>
        <p:nvSpPr>
          <p:cNvPr id="6" name="Slide Number Placeholder 5"/>
          <p:cNvSpPr>
            <a:spLocks noGrp="1"/>
          </p:cNvSpPr>
          <p:nvPr>
            <p:ph type="sldNum" sz="quarter" idx="4294967295"/>
          </p:nvPr>
        </p:nvSpPr>
        <p:spPr>
          <a:xfrm>
            <a:off x="8614220" y="4745832"/>
            <a:ext cx="587375" cy="273844"/>
          </a:xfrm>
        </p:spPr>
        <p:txBody>
          <a:bodyPr/>
          <a:lstStyle/>
          <a:p>
            <a:fld id="{2FF7D0EC-F46E-48DE-9236-6C99BF310D9F}" type="slidenum">
              <a:rPr lang="en-IN" sz="1000" smtClean="0"/>
              <a:pPr/>
              <a:t>90</a:t>
            </a:fld>
            <a:endParaRPr lang="en-IN" sz="1000" dirty="0"/>
          </a:p>
        </p:txBody>
      </p:sp>
    </p:spTree>
    <p:extLst>
      <p:ext uri="{BB962C8B-B14F-4D97-AF65-F5344CB8AC3E}">
        <p14:creationId xmlns:p14="http://schemas.microsoft.com/office/powerpoint/2010/main" val="238046279"/>
      </p:ext>
    </p:extLst>
  </p:cSld>
  <p:clrMapOvr>
    <a:masterClrMapping/>
  </p:clrMapOvr>
</p:sld>
</file>

<file path=ppt/theme/theme1.xml><?xml version="1.0" encoding="utf-8"?>
<a:theme xmlns:a="http://schemas.openxmlformats.org/drawingml/2006/main" name="Corporate_Presentation_template-2019-v2-16-9">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rporate_Presentation_template-2019-v2-16-9" id="{085C3F49-4699-4013-86C2-10F5A7C4E1DF}" vid="{2011644A-1015-484F-8874-05B7960085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Corporate_Presentation_template-2019-v2-16-9_0 (2)</Template>
  <TotalTime>77506</TotalTime>
  <Words>4403</Words>
  <Application>Microsoft Office PowerPoint</Application>
  <PresentationFormat>On-screen Show (16:9)</PresentationFormat>
  <Paragraphs>578</Paragraphs>
  <Slides>90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Segoe UI Emoji</vt:lpstr>
      <vt:lpstr>Symbol</vt:lpstr>
      <vt:lpstr>Times New Roman</vt:lpstr>
      <vt:lpstr>Wingdings</vt:lpstr>
      <vt:lpstr>Corporate_Presentation_template-2019-v2-16-9</vt:lpstr>
      <vt:lpstr>PowerPoint Presentation</vt:lpstr>
      <vt:lpstr>What is Artificial Intelligence (AI)</vt:lpstr>
      <vt:lpstr>General AI (Strong AI)</vt:lpstr>
      <vt:lpstr> AI Defines: Machines performing human-like reasoning and decision-making. </vt:lpstr>
      <vt:lpstr>Machine Learning (ML – Predictive AI)</vt:lpstr>
      <vt:lpstr> ML Defines: Uses data to learn patterns and predict outcomes. </vt:lpstr>
      <vt:lpstr>Machine Learning (ML – Predictive AI)</vt:lpstr>
      <vt:lpstr>Types of Machine Learning (ML – Predictive AI)</vt:lpstr>
      <vt:lpstr>Conversational AI</vt:lpstr>
      <vt:lpstr>Conversational AI</vt:lpstr>
      <vt:lpstr>Generative AI</vt:lpstr>
      <vt:lpstr>PowerPoint Presentation</vt:lpstr>
      <vt:lpstr>PowerPoint Presentation</vt:lpstr>
      <vt:lpstr>Generative AI Applications</vt:lpstr>
      <vt:lpstr>Generative AI Applications</vt:lpstr>
      <vt:lpstr>PowerPoint Presentation</vt:lpstr>
      <vt:lpstr>Proprietary LLMs (Closed-Source / Commercial)</vt:lpstr>
      <vt:lpstr>Open-Source LLMs</vt:lpstr>
      <vt:lpstr>SLM – Small Language Models</vt:lpstr>
      <vt:lpstr>SLM – Small Language Models</vt:lpstr>
      <vt:lpstr>PowerPoint Presentation</vt:lpstr>
      <vt:lpstr>SLM – Small Language Models</vt:lpstr>
      <vt:lpstr> What are LLMs?  </vt:lpstr>
      <vt:lpstr> LLM – Large Language Models </vt:lpstr>
      <vt:lpstr>LLM – Large Language Models</vt:lpstr>
      <vt:lpstr>LLM – Large Language Models</vt:lpstr>
      <vt:lpstr>Workflow</vt:lpstr>
      <vt:lpstr>PowerPoint Presentation</vt:lpstr>
      <vt:lpstr>PowerPoint Presentation</vt:lpstr>
      <vt:lpstr> Deep Learning (DL) </vt:lpstr>
      <vt:lpstr>PowerPoint Presentation</vt:lpstr>
      <vt:lpstr>Technology Relationship Flow</vt:lpstr>
      <vt:lpstr> AI Agents / Agentic AI </vt:lpstr>
      <vt:lpstr>Agentic AI (Intelligent AI + RPA)</vt:lpstr>
      <vt:lpstr>RAG (Retrieval Augmented Generation) (e.g HR SAKBOT)</vt:lpstr>
      <vt:lpstr>RAG (Retrieval Augmented Generation) (e.g HR SAKBOT)</vt:lpstr>
      <vt:lpstr>PowerPoint Presentation</vt:lpstr>
      <vt:lpstr>Onboard the new intern joining next Monday</vt:lpstr>
      <vt:lpstr>Prompt Engineering</vt:lpstr>
      <vt:lpstr>PowerPoint Presentation</vt:lpstr>
      <vt:lpstr>PowerPoint Presentation</vt:lpstr>
      <vt:lpstr>Why Developer ,QA/Testers Should Learn Generative AI </vt:lpstr>
      <vt:lpstr>Prompt Version Control</vt:lpstr>
      <vt:lpstr>Context Engineering</vt:lpstr>
      <vt:lpstr>PowerPoint Presentation</vt:lpstr>
      <vt:lpstr>The vibe coding philosophy</vt:lpstr>
      <vt:lpstr> Efficient prompting with Replit AI </vt:lpstr>
      <vt:lpstr> Sample Prompts used:  </vt:lpstr>
      <vt:lpstr>PowerPoint Presentation</vt:lpstr>
      <vt:lpstr>PowerPoint Presentation</vt:lpstr>
      <vt:lpstr>PowerPoint Presentation</vt:lpstr>
      <vt:lpstr>PowerPoint Presentation</vt:lpstr>
      <vt:lpstr>AI Agents Use Cases</vt:lpstr>
      <vt:lpstr>Databricks AI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Agents with Databricks –Productionizing Agents</vt:lpstr>
      <vt:lpstr>PowerPoint Presentation</vt:lpstr>
      <vt:lpstr>PowerPoint Presentation</vt:lpstr>
      <vt:lpstr>PowerPoint Presentation</vt:lpstr>
      <vt:lpstr>Agent Bricks(In Beta)</vt:lpstr>
      <vt:lpstr>PowerPoint Presentation</vt:lpstr>
      <vt:lpstr>PowerPoint Presentation</vt:lpstr>
      <vt:lpstr>PowerPoint Presentation</vt:lpstr>
      <vt:lpstr>PowerPoint Presentation</vt:lpstr>
      <vt:lpstr>Information Extraction with Agent Bricks</vt:lpstr>
      <vt:lpstr>PowerPoint Presentation</vt:lpstr>
      <vt:lpstr>PowerPoint Presentation</vt:lpstr>
      <vt:lpstr>Claude Desktop and its models</vt:lpstr>
      <vt:lpstr>Comparison about AI , ML , DL , Generative AI , AI Agents , Agentic AI with real and current example</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Adithi Vasanth</dc:creator>
  <cp:lastModifiedBy>Vishranti P. Gharge</cp:lastModifiedBy>
  <cp:revision>858</cp:revision>
  <dcterms:created xsi:type="dcterms:W3CDTF">2019-10-11T07:32:31Z</dcterms:created>
  <dcterms:modified xsi:type="dcterms:W3CDTF">2025-12-01T07:44:56Z</dcterms:modified>
</cp:coreProperties>
</file>